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761" r:id="rId4"/>
  </p:sldMasterIdLst>
  <p:notesMasterIdLst>
    <p:notesMasterId r:id="rId38"/>
  </p:notesMasterIdLst>
  <p:sldIdLst>
    <p:sldId id="256" r:id="rId5"/>
    <p:sldId id="272" r:id="rId6"/>
    <p:sldId id="284" r:id="rId7"/>
    <p:sldId id="270" r:id="rId8"/>
    <p:sldId id="271" r:id="rId9"/>
    <p:sldId id="276" r:id="rId10"/>
    <p:sldId id="285" r:id="rId11"/>
    <p:sldId id="295" r:id="rId12"/>
    <p:sldId id="294" r:id="rId13"/>
    <p:sldId id="298" r:id="rId14"/>
    <p:sldId id="266" r:id="rId15"/>
    <p:sldId id="296" r:id="rId16"/>
    <p:sldId id="286" r:id="rId17"/>
    <p:sldId id="297" r:id="rId18"/>
    <p:sldId id="287" r:id="rId19"/>
    <p:sldId id="288" r:id="rId20"/>
    <p:sldId id="289" r:id="rId21"/>
    <p:sldId id="273" r:id="rId22"/>
    <p:sldId id="290" r:id="rId23"/>
    <p:sldId id="291" r:id="rId24"/>
    <p:sldId id="274" r:id="rId25"/>
    <p:sldId id="277" r:id="rId26"/>
    <p:sldId id="278" r:id="rId27"/>
    <p:sldId id="302" r:id="rId28"/>
    <p:sldId id="257" r:id="rId29"/>
    <p:sldId id="300" r:id="rId30"/>
    <p:sldId id="301" r:id="rId31"/>
    <p:sldId id="280" r:id="rId32"/>
    <p:sldId id="282" r:id="rId33"/>
    <p:sldId id="281" r:id="rId34"/>
    <p:sldId id="283" r:id="rId35"/>
    <p:sldId id="299" r:id="rId36"/>
    <p:sldId id="275"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D2"/>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36C92-BF9D-4DB6-B37D-B4EBEA349F2C}" v="20" dt="2019-04-09T14:16:31.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31" autoAdjust="0"/>
  </p:normalViewPr>
  <p:slideViewPr>
    <p:cSldViewPr snapToGrid="0">
      <p:cViewPr varScale="1">
        <p:scale>
          <a:sx n="87" d="100"/>
          <a:sy n="87" d="100"/>
        </p:scale>
        <p:origin x="90"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F07771-3FAA-4D43-A059-9A7D838C2880}" type="datetimeFigureOut">
              <a:rPr lang="en-US" smtClean="0"/>
              <a:t>10/21/2019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B68C18-1BF1-F447-95ED-60EAAE35426E}" type="slidenum">
              <a:rPr lang="en-US" smtClean="0"/>
              <a:t>‹#›</a:t>
            </a:fld>
            <a:endParaRPr lang="en-US"/>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1322796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0851AE-F437-A04B-ADE2-D5E346F2089C}" type="datetime1">
              <a:rPr lang="en-US" smtClean="0"/>
              <a:t>10/21/2019</a:t>
            </a:fld>
            <a:endParaRPr lang="en-ZA"/>
          </a:p>
        </p:txBody>
      </p:sp>
      <p:sp>
        <p:nvSpPr>
          <p:cNvPr id="5" name="Footer Placeholder 4"/>
          <p:cNvSpPr>
            <a:spLocks noGrp="1"/>
          </p:cNvSpPr>
          <p:nvPr>
            <p:ph type="ftr" sz="quarter" idx="11"/>
          </p:nvPr>
        </p:nvSpPr>
        <p:spPr/>
        <p:txBody>
          <a:bodyPr/>
          <a:lstStyle/>
          <a:p>
            <a:endParaRPr lang="en-Z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40070483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0851AE-F437-A04B-ADE2-D5E346F2089C}" type="datetime1">
              <a:rPr lang="en-US" smtClean="0"/>
              <a:t>10/21/2019</a:t>
            </a:fld>
            <a:endParaRPr lang="en-ZA"/>
          </a:p>
        </p:txBody>
      </p:sp>
      <p:sp>
        <p:nvSpPr>
          <p:cNvPr id="5" name="Footer Placeholder 4"/>
          <p:cNvSpPr>
            <a:spLocks noGrp="1"/>
          </p:cNvSpPr>
          <p:nvPr>
            <p:ph type="ftr" sz="quarter" idx="11"/>
          </p:nvPr>
        </p:nvSpPr>
        <p:spPr/>
        <p:txBody>
          <a:bodyPr/>
          <a:lstStyle/>
          <a:p>
            <a:endParaRPr lang="en-Z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D2E340-0663-474B-992C-9192B5C45E57}" type="slidenum">
              <a:rPr lang="en-ZA" smtClean="0"/>
              <a:t>‹#›</a:t>
            </a:fld>
            <a:endParaRPr lang="en-Z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9013041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90851AE-F437-A04B-ADE2-D5E346F2089C}" type="datetime1">
              <a:rPr lang="en-US" smtClean="0"/>
              <a:t>10/21/2019</a:t>
            </a:fld>
            <a:endParaRPr lang="en-ZA"/>
          </a:p>
        </p:txBody>
      </p:sp>
      <p:sp>
        <p:nvSpPr>
          <p:cNvPr id="6" name="Footer Placeholder 5"/>
          <p:cNvSpPr>
            <a:spLocks noGrp="1"/>
          </p:cNvSpPr>
          <p:nvPr>
            <p:ph type="ftr" sz="quarter" idx="11"/>
          </p:nvPr>
        </p:nvSpPr>
        <p:spPr/>
        <p:txBody>
          <a:bodyPr/>
          <a:lstStyle/>
          <a:p>
            <a:endParaRPr lang="en-Z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203888930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90851AE-F437-A04B-ADE2-D5E346F2089C}" type="datetime1">
              <a:rPr lang="en-US" smtClean="0"/>
              <a:t>10/21/2019</a:t>
            </a:fld>
            <a:endParaRPr lang="en-ZA"/>
          </a:p>
        </p:txBody>
      </p:sp>
      <p:sp>
        <p:nvSpPr>
          <p:cNvPr id="6" name="Footer Placeholder 5"/>
          <p:cNvSpPr>
            <a:spLocks noGrp="1"/>
          </p:cNvSpPr>
          <p:nvPr>
            <p:ph type="ftr" sz="quarter" idx="11"/>
          </p:nvPr>
        </p:nvSpPr>
        <p:spPr/>
        <p:txBody>
          <a:bodyPr/>
          <a:lstStyle/>
          <a:p>
            <a:endParaRPr lang="en-Z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D2E340-0663-474B-992C-9192B5C45E57}" type="slidenum">
              <a:rPr lang="en-ZA" smtClean="0"/>
              <a:t>‹#›</a:t>
            </a:fld>
            <a:endParaRPr lang="en-Z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993367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90851AE-F437-A04B-ADE2-D5E346F2089C}" type="datetime1">
              <a:rPr lang="en-US" smtClean="0"/>
              <a:t>10/21/2019</a:t>
            </a:fld>
            <a:endParaRPr lang="en-ZA"/>
          </a:p>
        </p:txBody>
      </p:sp>
      <p:sp>
        <p:nvSpPr>
          <p:cNvPr id="6" name="Footer Placeholder 5"/>
          <p:cNvSpPr>
            <a:spLocks noGrp="1"/>
          </p:cNvSpPr>
          <p:nvPr>
            <p:ph type="ftr" sz="quarter" idx="11"/>
          </p:nvPr>
        </p:nvSpPr>
        <p:spPr/>
        <p:txBody>
          <a:bodyPr/>
          <a:lstStyle/>
          <a:p>
            <a:endParaRPr lang="en-Z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207443765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851AE-F437-A04B-ADE2-D5E346F2089C}" type="datetime1">
              <a:rPr lang="en-US" smtClean="0"/>
              <a:t>10/21/2019</a:t>
            </a:fld>
            <a:endParaRPr lang="en-ZA"/>
          </a:p>
        </p:txBody>
      </p:sp>
      <p:sp>
        <p:nvSpPr>
          <p:cNvPr id="5" name="Footer Placeholder 4"/>
          <p:cNvSpPr>
            <a:spLocks noGrp="1"/>
          </p:cNvSpPr>
          <p:nvPr>
            <p:ph type="ftr" sz="quarter" idx="11"/>
          </p:nvPr>
        </p:nvSpPr>
        <p:spPr/>
        <p:txBody>
          <a:bodyPr/>
          <a:lstStyle/>
          <a:p>
            <a:endParaRPr lang="en-Z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5449803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851AE-F437-A04B-ADE2-D5E346F2089C}" type="datetime1">
              <a:rPr lang="en-US" smtClean="0"/>
              <a:t>10/21/2019</a:t>
            </a:fld>
            <a:endParaRPr lang="en-ZA"/>
          </a:p>
        </p:txBody>
      </p:sp>
      <p:sp>
        <p:nvSpPr>
          <p:cNvPr id="5" name="Footer Placeholder 4"/>
          <p:cNvSpPr>
            <a:spLocks noGrp="1"/>
          </p:cNvSpPr>
          <p:nvPr>
            <p:ph type="ftr" sz="quarter" idx="11"/>
          </p:nvPr>
        </p:nvSpPr>
        <p:spPr/>
        <p:txBody>
          <a:bodyPr/>
          <a:lstStyle/>
          <a:p>
            <a:endParaRPr lang="en-Z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139427449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ZA" dirty="0"/>
              <a:t>Insert Portrait Photo</a:t>
            </a:r>
          </a:p>
        </p:txBody>
      </p:sp>
    </p:spTree>
    <p:extLst>
      <p:ext uri="{BB962C8B-B14F-4D97-AF65-F5344CB8AC3E}">
        <p14:creationId xmlns:p14="http://schemas.microsoft.com/office/powerpoint/2010/main" val="41095938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762000" y="559678"/>
            <a:ext cx="3833906" cy="2221622"/>
          </a:xfrm>
        </p:spPr>
        <p:txBody>
          <a:bodyPr anchor="b"/>
          <a:lstStyle/>
          <a:p>
            <a:r>
              <a:rPr lang="en-US"/>
              <a:t>Click to edit Master title style</a:t>
            </a:r>
            <a:endParaRPr lang="en-US" dirty="0"/>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dirty="0"/>
              <a:t>Event Description</a:t>
            </a:r>
          </a:p>
        </p:txBody>
      </p:sp>
      <p:sp>
        <p:nvSpPr>
          <p:cNvPr id="4" name="Date Placeholder 3"/>
          <p:cNvSpPr>
            <a:spLocks noGrp="1"/>
          </p:cNvSpPr>
          <p:nvPr>
            <p:ph type="dt" sz="half" idx="10"/>
          </p:nvPr>
        </p:nvSpPr>
        <p:spPr/>
        <p:txBody>
          <a:bodyPr/>
          <a:lstStyle/>
          <a:p>
            <a:fld id="{54919B67-2563-3544-8019-B2D766585AE6}" type="datetime1">
              <a:rPr lang="en-US" smtClean="0"/>
              <a:t>10/21/2019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dirty="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dirty="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dirty="0"/>
              <a:t>1</a:t>
            </a:r>
            <a:endParaRPr lang="en-ZA" dirty="0"/>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dirty="0"/>
              <a:t>2</a:t>
            </a:r>
            <a:endParaRPr lang="en-ZA" dirty="0"/>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dirty="0"/>
              <a:t>3</a:t>
            </a:r>
            <a:endParaRPr lang="en-ZA" dirty="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349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BDDDD7-72ED-FC4E-8075-0107060235C5}" type="datetime1">
              <a:rPr lang="en-US" smtClean="0"/>
              <a:t>10/21/2019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a:t>Click to edit Master title style</a:t>
            </a:r>
            <a:endParaRPr lang="en-US" dirty="0"/>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1D0754-1959-7F4F-A198-3F4710E170D8}" type="datetime1">
              <a:rPr lang="en-US" smtClean="0"/>
              <a:t>10/21/2019</a:t>
            </a:fld>
            <a:endParaRPr lang="en-ZA" dirty="0"/>
          </a:p>
        </p:txBody>
      </p:sp>
      <p:sp>
        <p:nvSpPr>
          <p:cNvPr id="5" name="Footer Placeholder 4"/>
          <p:cNvSpPr>
            <a:spLocks noGrp="1"/>
          </p:cNvSpPr>
          <p:nvPr>
            <p:ph type="ftr" sz="quarter" idx="11"/>
          </p:nvPr>
        </p:nvSpPr>
        <p:spPr/>
        <p:txBody>
          <a:bodyPr/>
          <a:lstStyle/>
          <a:p>
            <a:endParaRPr lang="en-Z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9" name="Rectangle 8">
            <a:extLst>
              <a:ext uri="{FF2B5EF4-FFF2-40B4-BE49-F238E27FC236}">
                <a16:creationId xmlns:a16="http://schemas.microsoft.com/office/drawing/2014/main" id="{F22EB8A8-EE93-4DA4-9A2D-2E4A5CEC2089}"/>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0" name="Straight Connector 9" title="Horizontal Rule Line">
            <a:extLst>
              <a:ext uri="{FF2B5EF4-FFF2-40B4-BE49-F238E27FC236}">
                <a16:creationId xmlns:a16="http://schemas.microsoft.com/office/drawing/2014/main" id="{F34EFE03-DEAF-4D2C-AB25-E9D29929D05B}"/>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144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762000" y="559678"/>
            <a:ext cx="3833906" cy="2221622"/>
          </a:xfrm>
        </p:spPr>
        <p:txBody>
          <a:bodyPr anchor="b"/>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26B3D9D9-8B30-6A45-929D-0A0366E2E953}" type="datetime1">
              <a:rPr lang="en-US" smtClean="0"/>
              <a:t>10/21/2019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dirty="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smtClean="0"/>
              <a:t>10/21/2019</a:t>
            </a:fld>
            <a:endParaRPr lang="en-ZA"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smtClean="0"/>
              <a:t>10/21/2019</a:t>
            </a:fld>
            <a:endParaRPr lang="en-ZA"/>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ZA" dirty="0"/>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dirty="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dirty="0"/>
              <a:t>Click to edit your title</a:t>
            </a:r>
          </a:p>
        </p:txBody>
      </p:sp>
      <p:sp>
        <p:nvSpPr>
          <p:cNvPr id="4" name="Date Placeholder 3"/>
          <p:cNvSpPr>
            <a:spLocks noGrp="1"/>
          </p:cNvSpPr>
          <p:nvPr>
            <p:ph type="dt" sz="half" idx="10"/>
          </p:nvPr>
        </p:nvSpPr>
        <p:spPr/>
        <p:txBody>
          <a:bodyPr/>
          <a:lstStyle/>
          <a:p>
            <a:fld id="{4176DA4A-63D4-BC43-9B38-53D06F7CC9C4}" type="datetime1">
              <a:rPr lang="en-US" smtClean="0"/>
              <a:t>10/21/2019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ZA" dirty="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dirty="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dirty="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ZA" dirty="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smtClean="0"/>
              <a:t>10/21/2019</a:t>
            </a:fld>
            <a:endParaRPr lang="en-ZA"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smtClean="0"/>
              <a:t>10/21/2019</a:t>
            </a:fld>
            <a:endParaRPr lang="en-ZA"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dirty="0"/>
              <a:t>Place your subtitle here</a:t>
            </a:r>
            <a:endParaRPr lang="en-ZA" dirty="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687491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smtClean="0"/>
              <a:t>10/21/2019</a:t>
            </a:fld>
            <a:endParaRPr lang="en-ZA"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ZA"/>
          </a:p>
        </p:txBody>
      </p:sp>
      <p:sp>
        <p:nvSpPr>
          <p:cNvPr id="6" name="Slide Number Placeholder 5"/>
          <p:cNvSpPr>
            <a:spLocks noGrp="1"/>
          </p:cNvSpPr>
          <p:nvPr>
            <p:ph type="sldNum" sz="quarter" idx="12"/>
          </p:nvPr>
        </p:nvSpPr>
        <p:spPr/>
        <p:txBody>
          <a:bodyPr/>
          <a:lstStyle/>
          <a:p>
            <a:fld id="{13D2E340-0663-474B-992C-9192B5C45E57}" type="slidenum">
              <a:rPr lang="en-ZA" smtClean="0"/>
              <a:t>‹#›</a:t>
            </a:fld>
            <a:endParaRPr lang="en-ZA"/>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261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964A5-3468-3F49-AD7A-0CF5EB762F89}" type="datetime1">
              <a:rPr lang="en-US" smtClean="0"/>
              <a:t>10/21/2019</a:t>
            </a:fld>
            <a:endParaRPr lang="en-ZA"/>
          </a:p>
        </p:txBody>
      </p:sp>
      <p:sp>
        <p:nvSpPr>
          <p:cNvPr id="5" name="Footer Placeholder 4"/>
          <p:cNvSpPr>
            <a:spLocks noGrp="1"/>
          </p:cNvSpPr>
          <p:nvPr>
            <p:ph type="ftr" sz="quarter" idx="11"/>
          </p:nvPr>
        </p:nvSpPr>
        <p:spPr/>
        <p:txBody>
          <a:bodyPr/>
          <a:lstStyle/>
          <a:p>
            <a:endParaRPr lang="en-Z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267354411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16E73E-FB98-2A42-974A-9CD83D46C100}" type="datetime1">
              <a:rPr lang="en-US" smtClean="0"/>
              <a:t>10/21/2019</a:t>
            </a:fld>
            <a:endParaRPr lang="en-ZA"/>
          </a:p>
        </p:txBody>
      </p:sp>
      <p:sp>
        <p:nvSpPr>
          <p:cNvPr id="6" name="Footer Placeholder 5"/>
          <p:cNvSpPr>
            <a:spLocks noGrp="1"/>
          </p:cNvSpPr>
          <p:nvPr>
            <p:ph type="ftr" sz="quarter" idx="11"/>
          </p:nvPr>
        </p:nvSpPr>
        <p:spPr/>
        <p:txBody>
          <a:bodyPr/>
          <a:lstStyle/>
          <a:p>
            <a:endParaRPr lang="en-Z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67664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A115EF-7A83-9842-815E-554E5DEB63CD}" type="datetime1">
              <a:rPr lang="en-US" smtClean="0"/>
              <a:t>10/21/2019</a:t>
            </a:fld>
            <a:endParaRPr lang="en-ZA"/>
          </a:p>
        </p:txBody>
      </p:sp>
      <p:sp>
        <p:nvSpPr>
          <p:cNvPr id="8" name="Footer Placeholder 7"/>
          <p:cNvSpPr>
            <a:spLocks noGrp="1"/>
          </p:cNvSpPr>
          <p:nvPr>
            <p:ph type="ftr" sz="quarter" idx="11"/>
          </p:nvPr>
        </p:nvSpPr>
        <p:spPr/>
        <p:txBody>
          <a:bodyPr/>
          <a:lstStyle/>
          <a:p>
            <a:endParaRPr lang="en-Z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137653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E097A0-4000-B744-87D8-18F42A934248}" type="datetime1">
              <a:rPr lang="en-US" smtClean="0"/>
              <a:t>10/21/2019</a:t>
            </a:fld>
            <a:endParaRPr lang="en-ZA"/>
          </a:p>
        </p:txBody>
      </p:sp>
      <p:sp>
        <p:nvSpPr>
          <p:cNvPr id="4" name="Footer Placeholder 3"/>
          <p:cNvSpPr>
            <a:spLocks noGrp="1"/>
          </p:cNvSpPr>
          <p:nvPr>
            <p:ph type="ftr" sz="quarter" idx="11"/>
          </p:nvPr>
        </p:nvSpPr>
        <p:spPr/>
        <p:txBody>
          <a:bodyPr/>
          <a:lstStyle/>
          <a:p>
            <a:endParaRPr lang="en-Z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422241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4EA9-4639-9B48-9E98-70455404EF00}" type="datetime1">
              <a:rPr lang="en-US" smtClean="0"/>
              <a:t>10/21/2019</a:t>
            </a:fld>
            <a:endParaRPr lang="en-ZA"/>
          </a:p>
        </p:txBody>
      </p:sp>
      <p:sp>
        <p:nvSpPr>
          <p:cNvPr id="3" name="Footer Placeholder 2"/>
          <p:cNvSpPr>
            <a:spLocks noGrp="1"/>
          </p:cNvSpPr>
          <p:nvPr>
            <p:ph type="ftr" sz="quarter" idx="11"/>
          </p:nvPr>
        </p:nvSpPr>
        <p:spPr/>
        <p:txBody>
          <a:bodyPr/>
          <a:lstStyle/>
          <a:p>
            <a:endParaRPr lang="en-Z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36080345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0851AE-F437-A04B-ADE2-D5E346F2089C}" type="datetime1">
              <a:rPr lang="en-US" smtClean="0"/>
              <a:t>10/21/2019</a:t>
            </a:fld>
            <a:endParaRPr lang="en-ZA"/>
          </a:p>
        </p:txBody>
      </p:sp>
      <p:sp>
        <p:nvSpPr>
          <p:cNvPr id="6" name="Footer Placeholder 5"/>
          <p:cNvSpPr>
            <a:spLocks noGrp="1"/>
          </p:cNvSpPr>
          <p:nvPr>
            <p:ph type="ftr" sz="quarter" idx="11"/>
          </p:nvPr>
        </p:nvSpPr>
        <p:spPr/>
        <p:txBody>
          <a:bodyPr/>
          <a:lstStyle/>
          <a:p>
            <a:endParaRPr lang="en-Z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41439801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0851AE-F437-A04B-ADE2-D5E346F2089C}" type="datetime1">
              <a:rPr lang="en-US" smtClean="0"/>
              <a:t>10/21/2019</a:t>
            </a:fld>
            <a:endParaRPr lang="en-ZA"/>
          </a:p>
        </p:txBody>
      </p:sp>
      <p:sp>
        <p:nvSpPr>
          <p:cNvPr id="6" name="Footer Placeholder 5"/>
          <p:cNvSpPr>
            <a:spLocks noGrp="1"/>
          </p:cNvSpPr>
          <p:nvPr>
            <p:ph type="ftr" sz="quarter" idx="11"/>
          </p:nvPr>
        </p:nvSpPr>
        <p:spPr/>
        <p:txBody>
          <a:bodyPr/>
          <a:lstStyle/>
          <a:p>
            <a:endParaRPr lang="en-Z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D2E340-0663-474B-992C-9192B5C45E57}" type="slidenum">
              <a:rPr lang="en-ZA" smtClean="0"/>
              <a:t>‹#›</a:t>
            </a:fld>
            <a:endParaRPr lang="en-ZA"/>
          </a:p>
        </p:txBody>
      </p:sp>
    </p:spTree>
    <p:extLst>
      <p:ext uri="{BB962C8B-B14F-4D97-AF65-F5344CB8AC3E}">
        <p14:creationId xmlns:p14="http://schemas.microsoft.com/office/powerpoint/2010/main" val="409573136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90851AE-F437-A04B-ADE2-D5E346F2089C}" type="datetime1">
              <a:rPr lang="en-US" smtClean="0"/>
              <a:t>10/21/2019</a:t>
            </a:fld>
            <a:endParaRPr lang="en-Z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3D2E340-0663-474B-992C-9192B5C45E57}" type="slidenum">
              <a:rPr lang="en-ZA" smtClean="0"/>
              <a:t>‹#›</a:t>
            </a:fld>
            <a:endParaRPr lang="en-ZA"/>
          </a:p>
        </p:txBody>
      </p:sp>
    </p:spTree>
    <p:extLst>
      <p:ext uri="{BB962C8B-B14F-4D97-AF65-F5344CB8AC3E}">
        <p14:creationId xmlns:p14="http://schemas.microsoft.com/office/powerpoint/2010/main" val="3057044293"/>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79" r:id="rId18"/>
    <p:sldLayoutId id="2147484480" r:id="rId19"/>
    <p:sldLayoutId id="2147484495" r:id="rId20"/>
    <p:sldLayoutId id="2147484491" r:id="rId21"/>
    <p:sldLayoutId id="2147484492" r:id="rId22"/>
    <p:sldLayoutId id="2147484493" r:id="rId23"/>
    <p:sldLayoutId id="2147484496" r:id="rId24"/>
    <p:sldLayoutId id="2147484498" r:id="rId25"/>
    <p:sldLayoutId id="2147484499" r:id="rId26"/>
    <p:sldLayoutId id="2147484500" r:id="rId2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alabamainjurylaw-blog.com/2016/06/07/can-liable-texting-driver-vehicle/" TargetMode="External"/><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linkassistive.com/communication-and-aac/"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digitaltrends.com/mobile/how-to-save-text-messages/" TargetMode="External"/><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techrepublic.com/article/how-to-access-your-android-phones-texts-and-photos-in-windows-10/"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support.apple.com/en-us/HT208386" TargetMode="External"/><Relationship Id="rId2" Type="http://schemas.openxmlformats.org/officeDocument/2006/relationships/hyperlink" Target="https://support.apple.com/en-us/HT202549" TargetMode="External"/><Relationship Id="rId1" Type="http://schemas.openxmlformats.org/officeDocument/2006/relationships/slideLayout" Target="../slideLayouts/slideLayout6.xml"/><Relationship Id="rId4" Type="http://schemas.openxmlformats.org/officeDocument/2006/relationships/hyperlink" Target="https://support.apple.com/en-us/HT208532"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545636" y="1294517"/>
            <a:ext cx="6734968" cy="4268965"/>
          </a:xfrm>
        </p:spPr>
        <p:txBody>
          <a:bodyPr>
            <a:normAutofit/>
          </a:bodyPr>
          <a:lstStyle/>
          <a:p>
            <a:r>
              <a:rPr lang="en-ZA" sz="5800" dirty="0"/>
              <a:t>Practical &amp; Ethical Guidelines for Texting with Clients</a:t>
            </a:r>
          </a:p>
        </p:txBody>
      </p:sp>
      <p:sp>
        <p:nvSpPr>
          <p:cNvPr id="3" name="Subtitle 2">
            <a:extLst>
              <a:ext uri="{FF2B5EF4-FFF2-40B4-BE49-F238E27FC236}">
                <a16:creationId xmlns:a16="http://schemas.microsoft.com/office/drawing/2014/main" id="{7E42C4E3-AFAF-4630-AF6D-21FB3C29CF71}"/>
              </a:ext>
            </a:extLst>
          </p:cNvPr>
          <p:cNvSpPr>
            <a:spLocks noGrp="1"/>
          </p:cNvSpPr>
          <p:nvPr>
            <p:ph type="subTitle" idx="1"/>
          </p:nvPr>
        </p:nvSpPr>
        <p:spPr>
          <a:xfrm>
            <a:off x="-340243" y="3835949"/>
            <a:ext cx="5805377" cy="1591181"/>
          </a:xfrm>
        </p:spPr>
        <p:txBody>
          <a:bodyPr/>
          <a:lstStyle/>
          <a:p>
            <a:r>
              <a:rPr lang="en-ZA" sz="2100" dirty="0">
                <a:latin typeface="+mj-lt"/>
              </a:rPr>
              <a:t>Stephen Ross Johnson</a:t>
            </a:r>
          </a:p>
          <a:p>
            <a:r>
              <a:rPr lang="en-ZA" sz="2100" dirty="0">
                <a:latin typeface="+mj-lt"/>
              </a:rPr>
              <a:t>Ritchie, Dillard, Davies &amp; Johnson</a:t>
            </a:r>
          </a:p>
          <a:p>
            <a:endParaRPr lang="en-ZA" sz="2100" dirty="0"/>
          </a:p>
          <a:p>
            <a:r>
              <a:rPr lang="en-ZA" sz="2100" dirty="0">
                <a:latin typeface="+mj-lt"/>
              </a:rPr>
              <a:t>Sandy Garrett, Chief Disciplinary Counsel</a:t>
            </a:r>
          </a:p>
          <a:p>
            <a:r>
              <a:rPr lang="en-ZA" sz="2100" dirty="0">
                <a:latin typeface="+mj-lt"/>
              </a:rPr>
              <a:t>Board of Professional Responsibility</a:t>
            </a:r>
          </a:p>
        </p:txBody>
      </p:sp>
      <p:pic>
        <p:nvPicPr>
          <p:cNvPr id="53" name="Picture Placeholder 52">
            <a:extLst>
              <a:ext uri="{FF2B5EF4-FFF2-40B4-BE49-F238E27FC236}">
                <a16:creationId xmlns:a16="http://schemas.microsoft.com/office/drawing/2014/main" id="{3A9FE351-A4C6-4292-8E5E-15D6D36A50E2}"/>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tretch>
            <a:fillRect/>
          </a:stretch>
        </p:blipFill>
        <p:spPr>
          <a:xfrm>
            <a:off x="1962770" y="1124712"/>
            <a:ext cx="2955787" cy="2304288"/>
          </a:xfrm>
        </p:spPr>
      </p:pic>
      <p:sp>
        <p:nvSpPr>
          <p:cNvPr id="4" name="TextBox 3">
            <a:extLst>
              <a:ext uri="{FF2B5EF4-FFF2-40B4-BE49-F238E27FC236}">
                <a16:creationId xmlns:a16="http://schemas.microsoft.com/office/drawing/2014/main" id="{65C3C6F8-410D-4D11-8C3D-1BD20DB89525}"/>
              </a:ext>
            </a:extLst>
          </p:cNvPr>
          <p:cNvSpPr txBox="1"/>
          <p:nvPr/>
        </p:nvSpPr>
        <p:spPr>
          <a:xfrm>
            <a:off x="9034697" y="6042329"/>
            <a:ext cx="2714205" cy="446276"/>
          </a:xfrm>
          <a:prstGeom prst="rect">
            <a:avLst/>
          </a:prstGeom>
          <a:noFill/>
        </p:spPr>
        <p:txBody>
          <a:bodyPr wrap="none" rtlCol="0">
            <a:spAutoFit/>
          </a:bodyPr>
          <a:lstStyle/>
          <a:p>
            <a:r>
              <a:rPr lang="en-US" sz="2300" dirty="0">
                <a:latin typeface="+mj-lt"/>
              </a:rPr>
              <a:t>October 25, 2019</a:t>
            </a:r>
          </a:p>
        </p:txBody>
      </p:sp>
    </p:spTree>
    <p:extLst>
      <p:ext uri="{BB962C8B-B14F-4D97-AF65-F5344CB8AC3E}">
        <p14:creationId xmlns:p14="http://schemas.microsoft.com/office/powerpoint/2010/main" val="119388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C02414-3F42-4C26-907C-9D82BFB874B9}"/>
              </a:ext>
            </a:extLst>
          </p:cNvPr>
          <p:cNvSpPr>
            <a:spLocks noGrp="1"/>
          </p:cNvSpPr>
          <p:nvPr>
            <p:ph type="sldNum" sz="quarter" idx="12"/>
          </p:nvPr>
        </p:nvSpPr>
        <p:spPr/>
        <p:txBody>
          <a:bodyPr/>
          <a:lstStyle/>
          <a:p>
            <a:fld id="{13D2E340-0663-474B-992C-9192B5C45E57}" type="slidenum">
              <a:rPr lang="en-ZA" smtClean="0"/>
              <a:t>10</a:t>
            </a:fld>
            <a:endParaRPr lang="en-ZA"/>
          </a:p>
        </p:txBody>
      </p:sp>
      <p:pic>
        <p:nvPicPr>
          <p:cNvPr id="3" name="Picture 2">
            <a:extLst>
              <a:ext uri="{FF2B5EF4-FFF2-40B4-BE49-F238E27FC236}">
                <a16:creationId xmlns:a16="http://schemas.microsoft.com/office/drawing/2014/main" id="{7522864C-6BD5-49F1-A115-F6D960DAB519}"/>
              </a:ext>
            </a:extLst>
          </p:cNvPr>
          <p:cNvPicPr>
            <a:picLocks noChangeAspect="1"/>
          </p:cNvPicPr>
          <p:nvPr/>
        </p:nvPicPr>
        <p:blipFill>
          <a:blip r:embed="rId2"/>
          <a:stretch>
            <a:fillRect/>
          </a:stretch>
        </p:blipFill>
        <p:spPr>
          <a:xfrm>
            <a:off x="4344703" y="789180"/>
            <a:ext cx="4058654" cy="5042350"/>
          </a:xfrm>
          <a:prstGeom prst="rect">
            <a:avLst/>
          </a:prstGeom>
        </p:spPr>
      </p:pic>
    </p:spTree>
    <p:extLst>
      <p:ext uri="{BB962C8B-B14F-4D97-AF65-F5344CB8AC3E}">
        <p14:creationId xmlns:p14="http://schemas.microsoft.com/office/powerpoint/2010/main" val="101458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5BFF-A889-4B62-BCD4-168715A631DF}"/>
              </a:ext>
            </a:extLst>
          </p:cNvPr>
          <p:cNvSpPr>
            <a:spLocks noGrp="1"/>
          </p:cNvSpPr>
          <p:nvPr>
            <p:ph type="title"/>
          </p:nvPr>
        </p:nvSpPr>
        <p:spPr>
          <a:xfrm>
            <a:off x="235928" y="2090427"/>
            <a:ext cx="4391906" cy="998220"/>
          </a:xfrm>
        </p:spPr>
        <p:txBody>
          <a:bodyPr>
            <a:noAutofit/>
          </a:bodyPr>
          <a:lstStyle/>
          <a:p>
            <a:br>
              <a:rPr lang="en-ZA" sz="3200" dirty="0"/>
            </a:br>
            <a:r>
              <a:rPr lang="en-ZA" sz="3200" dirty="0"/>
              <a:t>CONFIDENTIALITY OF INFORMATION</a:t>
            </a:r>
          </a:p>
        </p:txBody>
      </p:sp>
      <p:sp>
        <p:nvSpPr>
          <p:cNvPr id="23" name="Text Placeholder 22">
            <a:extLst>
              <a:ext uri="{FF2B5EF4-FFF2-40B4-BE49-F238E27FC236}">
                <a16:creationId xmlns:a16="http://schemas.microsoft.com/office/drawing/2014/main" id="{3C345EEF-8EE2-4AFF-A515-F49E6FA7CAD4}"/>
              </a:ext>
            </a:extLst>
          </p:cNvPr>
          <p:cNvSpPr>
            <a:spLocks noGrp="1"/>
          </p:cNvSpPr>
          <p:nvPr>
            <p:ph idx="1"/>
          </p:nvPr>
        </p:nvSpPr>
        <p:spPr>
          <a:xfrm>
            <a:off x="5225679" y="2494788"/>
            <a:ext cx="1944000" cy="2700000"/>
          </a:xfrm>
          <a:solidFill>
            <a:schemeClr val="accent6">
              <a:lumMod val="40000"/>
              <a:lumOff val="60000"/>
            </a:schemeClr>
          </a:solidFill>
        </p:spPr>
        <p:txBody>
          <a:bodyPr/>
          <a:lstStyle/>
          <a:p>
            <a:r>
              <a:rPr lang="en-US" dirty="0">
                <a:latin typeface="+mj-lt"/>
              </a:rPr>
              <a:t>the client gives informed consent;</a:t>
            </a:r>
            <a:endParaRPr lang="en-ZA" dirty="0">
              <a:latin typeface="+mj-lt"/>
            </a:endParaRPr>
          </a:p>
        </p:txBody>
      </p:sp>
      <p:sp>
        <p:nvSpPr>
          <p:cNvPr id="3" name="Slide Number Placeholder 2">
            <a:extLst>
              <a:ext uri="{FF2B5EF4-FFF2-40B4-BE49-F238E27FC236}">
                <a16:creationId xmlns:a16="http://schemas.microsoft.com/office/drawing/2014/main" id="{FC9047CD-1956-7146-971D-D05A280ACB28}"/>
              </a:ext>
            </a:extLst>
          </p:cNvPr>
          <p:cNvSpPr>
            <a:spLocks noGrp="1"/>
          </p:cNvSpPr>
          <p:nvPr>
            <p:ph type="sldNum" sz="quarter" idx="12"/>
          </p:nvPr>
        </p:nvSpPr>
        <p:spPr/>
        <p:txBody>
          <a:bodyPr/>
          <a:lstStyle/>
          <a:p>
            <a:fld id="{13D2E340-0663-474B-992C-9192B5C45E57}" type="slidenum">
              <a:rPr lang="en-ZA" smtClean="0"/>
              <a:t>11</a:t>
            </a:fld>
            <a:endParaRPr lang="en-ZA"/>
          </a:p>
        </p:txBody>
      </p:sp>
      <p:sp>
        <p:nvSpPr>
          <p:cNvPr id="21" name="Text Placeholder 20">
            <a:extLst>
              <a:ext uri="{FF2B5EF4-FFF2-40B4-BE49-F238E27FC236}">
                <a16:creationId xmlns:a16="http://schemas.microsoft.com/office/drawing/2014/main" id="{F544916F-9E82-4943-9F03-05F7811ACC2E}"/>
              </a:ext>
            </a:extLst>
          </p:cNvPr>
          <p:cNvSpPr>
            <a:spLocks noGrp="1"/>
          </p:cNvSpPr>
          <p:nvPr>
            <p:ph type="body" sz="quarter" idx="13"/>
          </p:nvPr>
        </p:nvSpPr>
        <p:spPr>
          <a:xfrm>
            <a:off x="7387361" y="2494788"/>
            <a:ext cx="1943100" cy="2700000"/>
          </a:xfrm>
        </p:spPr>
        <p:txBody>
          <a:bodyPr/>
          <a:lstStyle/>
          <a:p>
            <a:r>
              <a:rPr lang="en-US" dirty="0"/>
              <a:t> </a:t>
            </a:r>
            <a:r>
              <a:rPr lang="en-US" dirty="0">
                <a:latin typeface="+mj-lt"/>
              </a:rPr>
              <a:t>the disclosure is impliedly authorized in order to carry out the representation; or</a:t>
            </a:r>
            <a:endParaRPr lang="en-ZA" dirty="0">
              <a:latin typeface="+mj-lt"/>
            </a:endParaRPr>
          </a:p>
        </p:txBody>
      </p:sp>
      <p:sp>
        <p:nvSpPr>
          <p:cNvPr id="16" name="Text Placeholder 15">
            <a:extLst>
              <a:ext uri="{FF2B5EF4-FFF2-40B4-BE49-F238E27FC236}">
                <a16:creationId xmlns:a16="http://schemas.microsoft.com/office/drawing/2014/main" id="{A761FA4B-43B9-4C0B-BD10-1127709C9786}"/>
              </a:ext>
            </a:extLst>
          </p:cNvPr>
          <p:cNvSpPr>
            <a:spLocks noGrp="1"/>
          </p:cNvSpPr>
          <p:nvPr>
            <p:ph type="body" sz="quarter" idx="14"/>
          </p:nvPr>
        </p:nvSpPr>
        <p:spPr>
          <a:xfrm>
            <a:off x="9609236" y="2494788"/>
            <a:ext cx="1943100" cy="2700000"/>
          </a:xfrm>
          <a:solidFill>
            <a:schemeClr val="accent6">
              <a:lumMod val="60000"/>
              <a:lumOff val="40000"/>
            </a:schemeClr>
          </a:solidFill>
        </p:spPr>
        <p:txBody>
          <a:bodyPr/>
          <a:lstStyle/>
          <a:p>
            <a:r>
              <a:rPr lang="en-US" dirty="0">
                <a:latin typeface="+mj-lt"/>
              </a:rPr>
              <a:t>the disclosure is permitted by paragraph (b) or required by paragraph (c).</a:t>
            </a:r>
            <a:endParaRPr lang="en-ZA" dirty="0">
              <a:latin typeface="+mj-lt"/>
            </a:endParaRPr>
          </a:p>
        </p:txBody>
      </p:sp>
      <p:sp>
        <p:nvSpPr>
          <p:cNvPr id="24" name="Text Placeholder 23">
            <a:extLst>
              <a:ext uri="{FF2B5EF4-FFF2-40B4-BE49-F238E27FC236}">
                <a16:creationId xmlns:a16="http://schemas.microsoft.com/office/drawing/2014/main" id="{C3C9C68B-77C0-41C6-AE3E-6C1B595CDE75}"/>
              </a:ext>
            </a:extLst>
          </p:cNvPr>
          <p:cNvSpPr>
            <a:spLocks noGrp="1"/>
          </p:cNvSpPr>
          <p:nvPr>
            <p:ph type="body" sz="quarter" idx="15"/>
          </p:nvPr>
        </p:nvSpPr>
        <p:spPr>
          <a:xfrm>
            <a:off x="5783679" y="2789510"/>
            <a:ext cx="828000" cy="828000"/>
          </a:xfrm>
        </p:spPr>
        <p:txBody>
          <a:bodyPr/>
          <a:lstStyle/>
          <a:p>
            <a:r>
              <a:rPr lang="en-ZA" dirty="0"/>
              <a:t>1</a:t>
            </a:r>
          </a:p>
        </p:txBody>
      </p:sp>
      <p:sp>
        <p:nvSpPr>
          <p:cNvPr id="11" name="Text Placeholder 10">
            <a:extLst>
              <a:ext uri="{FF2B5EF4-FFF2-40B4-BE49-F238E27FC236}">
                <a16:creationId xmlns:a16="http://schemas.microsoft.com/office/drawing/2014/main" id="{0CA3F6C4-E63D-4802-88B2-50352AA8CDBE}"/>
              </a:ext>
            </a:extLst>
          </p:cNvPr>
          <p:cNvSpPr>
            <a:spLocks noGrp="1"/>
          </p:cNvSpPr>
          <p:nvPr>
            <p:ph type="body" sz="quarter" idx="16"/>
          </p:nvPr>
        </p:nvSpPr>
        <p:spPr>
          <a:xfrm>
            <a:off x="412595" y="3625379"/>
            <a:ext cx="3573495" cy="1475232"/>
          </a:xfrm>
        </p:spPr>
        <p:txBody>
          <a:bodyPr>
            <a:normAutofit fontScale="92500" lnSpcReduction="20000"/>
          </a:bodyPr>
          <a:lstStyle/>
          <a:p>
            <a:pPr algn="l"/>
            <a:r>
              <a:rPr lang="en-US" dirty="0">
                <a:latin typeface="+mj-lt"/>
              </a:rPr>
              <a:t>(a) A lawyer shall not reveal information relating to the representation of a client unless:</a:t>
            </a:r>
            <a:endParaRPr lang="en-US" sz="4000" dirty="0">
              <a:latin typeface="+mj-lt"/>
            </a:endParaRPr>
          </a:p>
        </p:txBody>
      </p:sp>
      <p:sp>
        <p:nvSpPr>
          <p:cNvPr id="12" name="TextBox 11">
            <a:extLst>
              <a:ext uri="{FF2B5EF4-FFF2-40B4-BE49-F238E27FC236}">
                <a16:creationId xmlns:a16="http://schemas.microsoft.com/office/drawing/2014/main" id="{7C53D3D0-57FC-4D95-BE0F-226F4B564E09}"/>
              </a:ext>
            </a:extLst>
          </p:cNvPr>
          <p:cNvSpPr txBox="1"/>
          <p:nvPr/>
        </p:nvSpPr>
        <p:spPr>
          <a:xfrm>
            <a:off x="1183801" y="986332"/>
            <a:ext cx="2852928" cy="923330"/>
          </a:xfrm>
          <a:prstGeom prst="rect">
            <a:avLst/>
          </a:prstGeom>
          <a:noFill/>
        </p:spPr>
        <p:txBody>
          <a:bodyPr wrap="square" rtlCol="0">
            <a:spAutoFit/>
          </a:bodyPr>
          <a:lstStyle/>
          <a:p>
            <a:r>
              <a:rPr lang="en-ZA" sz="5400" dirty="0">
                <a:latin typeface="+mj-lt"/>
              </a:rPr>
              <a:t>RPC 1.6</a:t>
            </a:r>
            <a:endParaRPr lang="en-US" sz="5400" dirty="0">
              <a:latin typeface="+mj-lt"/>
            </a:endParaRPr>
          </a:p>
        </p:txBody>
      </p:sp>
      <p:cxnSp>
        <p:nvCxnSpPr>
          <p:cNvPr id="18" name="Connector: Elbow 17">
            <a:extLst>
              <a:ext uri="{FF2B5EF4-FFF2-40B4-BE49-F238E27FC236}">
                <a16:creationId xmlns:a16="http://schemas.microsoft.com/office/drawing/2014/main" id="{92B296E0-AE3D-4000-843D-62086A50C033}"/>
              </a:ext>
            </a:extLst>
          </p:cNvPr>
          <p:cNvCxnSpPr>
            <a:cxnSpLocks/>
          </p:cNvCxnSpPr>
          <p:nvPr/>
        </p:nvCxnSpPr>
        <p:spPr>
          <a:xfrm flipV="1">
            <a:off x="1819656" y="3247979"/>
            <a:ext cx="3127248" cy="1561765"/>
          </a:xfrm>
          <a:prstGeom prst="bentConnector3">
            <a:avLst>
              <a:gd name="adj1" fmla="val 70760"/>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6DCFE45D-1A61-40FA-845D-F2A72BB6F03B}"/>
              </a:ext>
            </a:extLst>
          </p:cNvPr>
          <p:cNvSpPr/>
          <p:nvPr/>
        </p:nvSpPr>
        <p:spPr>
          <a:xfrm rot="5400000">
            <a:off x="4887182" y="3129803"/>
            <a:ext cx="242642" cy="23635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3">
            <a:extLst>
              <a:ext uri="{FF2B5EF4-FFF2-40B4-BE49-F238E27FC236}">
                <a16:creationId xmlns:a16="http://schemas.microsoft.com/office/drawing/2014/main" id="{AB3AC502-2D31-4EF8-955D-4D165C0EF368}"/>
              </a:ext>
            </a:extLst>
          </p:cNvPr>
          <p:cNvSpPr txBox="1">
            <a:spLocks/>
          </p:cNvSpPr>
          <p:nvPr/>
        </p:nvSpPr>
        <p:spPr>
          <a:xfrm>
            <a:off x="7944911" y="2789510"/>
            <a:ext cx="828000" cy="828000"/>
          </a:xfrm>
          <a:prstGeom prst="ellipse">
            <a:avLst/>
          </a:prstGeom>
          <a:solidFill>
            <a:schemeClr val="tx1">
              <a:lumMod val="85000"/>
              <a:lumOff val="15000"/>
            </a:schemeClr>
          </a:solidFill>
        </p:spPr>
        <p:txBody>
          <a:bodyPr vert="horz" lIns="0" tIns="0" rIns="0" bIns="0" rtlCol="0" anchor="ctr">
            <a:noAutofit/>
          </a:bodyPr>
          <a:lstStyle>
            <a:lvl1pPr marL="0" indent="0" algn="ctr" defTabSz="914400" rtl="0" eaLnBrk="1" latinLnBrk="0" hangingPunct="1">
              <a:lnSpc>
                <a:spcPct val="100000"/>
              </a:lnSpc>
              <a:spcBef>
                <a:spcPts val="900"/>
              </a:spcBef>
              <a:buFont typeface="Arial" panose="020B0604020202020204" pitchFamily="34" charset="0"/>
              <a:buNone/>
              <a:defRPr sz="2000" i="1" kern="1200" baseline="0">
                <a:solidFill>
                  <a:schemeClr val="bg1"/>
                </a:solidFill>
                <a:latin typeface="+mj-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t>2</a:t>
            </a:r>
          </a:p>
        </p:txBody>
      </p:sp>
      <p:sp>
        <p:nvSpPr>
          <p:cNvPr id="36" name="Text Placeholder 23">
            <a:extLst>
              <a:ext uri="{FF2B5EF4-FFF2-40B4-BE49-F238E27FC236}">
                <a16:creationId xmlns:a16="http://schemas.microsoft.com/office/drawing/2014/main" id="{93F61492-6240-46ED-A7EB-4180381C3B2D}"/>
              </a:ext>
            </a:extLst>
          </p:cNvPr>
          <p:cNvSpPr txBox="1">
            <a:spLocks/>
          </p:cNvSpPr>
          <p:nvPr/>
        </p:nvSpPr>
        <p:spPr>
          <a:xfrm>
            <a:off x="10166786" y="2789510"/>
            <a:ext cx="828000" cy="828000"/>
          </a:xfrm>
          <a:prstGeom prst="ellipse">
            <a:avLst/>
          </a:prstGeom>
          <a:solidFill>
            <a:schemeClr val="tx1">
              <a:lumMod val="85000"/>
              <a:lumOff val="15000"/>
            </a:schemeClr>
          </a:solidFill>
        </p:spPr>
        <p:txBody>
          <a:bodyPr vert="horz" lIns="0" tIns="0" rIns="0" bIns="0" rtlCol="0" anchor="ctr">
            <a:noAutofit/>
          </a:bodyPr>
          <a:lstStyle>
            <a:lvl1pPr marL="0" indent="0" algn="ctr" defTabSz="914400" rtl="0" eaLnBrk="1" latinLnBrk="0" hangingPunct="1">
              <a:lnSpc>
                <a:spcPct val="100000"/>
              </a:lnSpc>
              <a:spcBef>
                <a:spcPts val="900"/>
              </a:spcBef>
              <a:buFont typeface="Arial" panose="020B0604020202020204" pitchFamily="34" charset="0"/>
              <a:buNone/>
              <a:defRPr sz="2000" i="1" kern="1200" baseline="0">
                <a:solidFill>
                  <a:schemeClr val="bg1"/>
                </a:solidFill>
                <a:latin typeface="+mj-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r>
              <a:rPr lang="en-ZA" dirty="0"/>
              <a:t>3</a:t>
            </a:r>
          </a:p>
        </p:txBody>
      </p:sp>
    </p:spTree>
    <p:extLst>
      <p:ext uri="{BB962C8B-B14F-4D97-AF65-F5344CB8AC3E}">
        <p14:creationId xmlns:p14="http://schemas.microsoft.com/office/powerpoint/2010/main" val="3749118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F307A9-F68A-40B6-9E3A-ED5B033B0638}"/>
              </a:ext>
            </a:extLst>
          </p:cNvPr>
          <p:cNvSpPr>
            <a:spLocks noGrp="1"/>
          </p:cNvSpPr>
          <p:nvPr>
            <p:ph type="sldNum" sz="quarter" idx="12"/>
          </p:nvPr>
        </p:nvSpPr>
        <p:spPr/>
        <p:txBody>
          <a:bodyPr/>
          <a:lstStyle/>
          <a:p>
            <a:fld id="{13D2E340-0663-474B-992C-9192B5C45E57}" type="slidenum">
              <a:rPr lang="en-ZA" smtClean="0"/>
              <a:t>12</a:t>
            </a:fld>
            <a:endParaRPr lang="en-ZA"/>
          </a:p>
        </p:txBody>
      </p:sp>
      <p:sp>
        <p:nvSpPr>
          <p:cNvPr id="4" name="Title 21">
            <a:extLst>
              <a:ext uri="{FF2B5EF4-FFF2-40B4-BE49-F238E27FC236}">
                <a16:creationId xmlns:a16="http://schemas.microsoft.com/office/drawing/2014/main" id="{4FEF3375-72B5-4707-8F28-FF924C878D0D}"/>
              </a:ext>
            </a:extLst>
          </p:cNvPr>
          <p:cNvSpPr txBox="1">
            <a:spLocks/>
          </p:cNvSpPr>
          <p:nvPr/>
        </p:nvSpPr>
        <p:spPr>
          <a:xfrm>
            <a:off x="3199580" y="970344"/>
            <a:ext cx="7035484" cy="1892795"/>
          </a:xfrm>
          <a:prstGeom prst="rect">
            <a:avLst/>
          </a:prstGeom>
        </p:spPr>
        <p:txBody>
          <a:bodyPr>
            <a:normAutofit fontScale="55000" lnSpcReduction="20000"/>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8600" i="0" dirty="0"/>
              <a:t>RPC 4.4(b)</a:t>
            </a:r>
            <a:br>
              <a:rPr lang="en-US" sz="8600" i="0" dirty="0"/>
            </a:br>
            <a:br>
              <a:rPr lang="en-US" sz="8600" i="0" dirty="0"/>
            </a:br>
            <a:r>
              <a:rPr lang="en-US" sz="4000" b="1" i="0" dirty="0"/>
              <a:t>Respect for the Rights of Third Person</a:t>
            </a:r>
            <a:endParaRPr lang="en-US" sz="7800" b="1" i="0" dirty="0"/>
          </a:p>
          <a:p>
            <a:pPr algn="ctr"/>
            <a:r>
              <a:rPr lang="en-US" sz="6000" i="0" dirty="0"/>
              <a:t> </a:t>
            </a:r>
          </a:p>
        </p:txBody>
      </p:sp>
      <p:sp>
        <p:nvSpPr>
          <p:cNvPr id="5" name="TextBox 4">
            <a:extLst>
              <a:ext uri="{FF2B5EF4-FFF2-40B4-BE49-F238E27FC236}">
                <a16:creationId xmlns:a16="http://schemas.microsoft.com/office/drawing/2014/main" id="{6B843259-A777-47B6-BB1B-4494E58CAFD9}"/>
              </a:ext>
            </a:extLst>
          </p:cNvPr>
          <p:cNvSpPr txBox="1"/>
          <p:nvPr/>
        </p:nvSpPr>
        <p:spPr>
          <a:xfrm>
            <a:off x="2264898" y="2471336"/>
            <a:ext cx="9214338" cy="3416320"/>
          </a:xfrm>
          <a:prstGeom prst="rect">
            <a:avLst/>
          </a:prstGeom>
          <a:noFill/>
        </p:spPr>
        <p:txBody>
          <a:bodyPr wrap="square" rtlCol="0">
            <a:spAutoFit/>
          </a:bodyPr>
          <a:lstStyle/>
          <a:p>
            <a:r>
              <a:rPr lang="en-US" dirty="0"/>
              <a:t>A lawyer who receives information relating to the representation of the lawyer’s client that the lawyer knows or reasonably should know is protected by RPC 1.6 (including information protected by the attorney-client privilege or the work-product rule) and has been disclosed to the lawyer inadvertently or by a person not authorized to disclose such information to the lawyer, shall:</a:t>
            </a:r>
          </a:p>
          <a:p>
            <a:endParaRPr lang="en-US" dirty="0"/>
          </a:p>
          <a:p>
            <a:pPr marL="342900" indent="-342900">
              <a:buAutoNum type="arabicParenBoth"/>
            </a:pPr>
            <a:r>
              <a:rPr lang="en-US" dirty="0"/>
              <a:t>Immediately terminate review of the information;</a:t>
            </a:r>
          </a:p>
          <a:p>
            <a:pPr marL="342900" indent="-342900">
              <a:buAutoNum type="arabicParenBoth"/>
            </a:pPr>
            <a:r>
              <a:rPr lang="en-US" dirty="0"/>
              <a:t>Notify the person, or the person’s lawyer if communication with the person is prohibited by RPC 4.2, of the inadvertent or disclosure; and</a:t>
            </a:r>
          </a:p>
          <a:p>
            <a:pPr marL="342900" indent="-342900">
              <a:buAutoNum type="arabicParenBoth"/>
            </a:pPr>
            <a:r>
              <a:rPr lang="en-US" dirty="0"/>
              <a:t>Abide by that person’s or lawyer’s instructions with respect disposition of written information or refrain from using information until obtaining a definitive ruling on the proper disposition from a court with appropriate jurisdiction.</a:t>
            </a:r>
          </a:p>
        </p:txBody>
      </p:sp>
      <p:pic>
        <p:nvPicPr>
          <p:cNvPr id="6" name="Graphic 5" descr="Gavel">
            <a:extLst>
              <a:ext uri="{FF2B5EF4-FFF2-40B4-BE49-F238E27FC236}">
                <a16:creationId xmlns:a16="http://schemas.microsoft.com/office/drawing/2014/main" id="{29AE0D51-EA52-445B-8FDE-790EBCD77DAC}"/>
              </a:ext>
            </a:extLst>
          </p:cNvPr>
          <p:cNvPicPr>
            <a:picLocks noChangeAspect="1"/>
          </p:cNvPicPr>
          <p:nvPr/>
        </p:nvPicPr>
        <p:blipFill>
          <a:blip r:embed="rId2">
            <a:alphaModFix amt="5000"/>
            <a:extLst>
              <a:ext uri="{96DAC541-7B7A-43D3-8B79-37D633B846F1}">
                <asvg:svgBlip xmlns:asvg="http://schemas.microsoft.com/office/drawing/2016/SVG/main" r:embed="rId3"/>
              </a:ext>
            </a:extLst>
          </a:blip>
          <a:stretch>
            <a:fillRect/>
          </a:stretch>
        </p:blipFill>
        <p:spPr>
          <a:xfrm>
            <a:off x="2503081" y="-163918"/>
            <a:ext cx="7185836" cy="7185836"/>
          </a:xfrm>
          <a:prstGeom prst="rect">
            <a:avLst/>
          </a:prstGeom>
        </p:spPr>
      </p:pic>
    </p:spTree>
    <p:extLst>
      <p:ext uri="{BB962C8B-B14F-4D97-AF65-F5344CB8AC3E}">
        <p14:creationId xmlns:p14="http://schemas.microsoft.com/office/powerpoint/2010/main" val="275737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7D4A3D-0A39-45F9-864E-A50BA8C3B29E}"/>
              </a:ext>
            </a:extLst>
          </p:cNvPr>
          <p:cNvSpPr>
            <a:spLocks noGrp="1"/>
          </p:cNvSpPr>
          <p:nvPr>
            <p:ph type="sldNum" sz="quarter" idx="12"/>
          </p:nvPr>
        </p:nvSpPr>
        <p:spPr/>
        <p:txBody>
          <a:bodyPr/>
          <a:lstStyle/>
          <a:p>
            <a:fld id="{13D2E340-0663-474B-992C-9192B5C45E57}" type="slidenum">
              <a:rPr lang="en-ZA" smtClean="0"/>
              <a:t>13</a:t>
            </a:fld>
            <a:endParaRPr lang="en-ZA"/>
          </a:p>
        </p:txBody>
      </p:sp>
      <p:sp>
        <p:nvSpPr>
          <p:cNvPr id="3" name="Title 4">
            <a:extLst>
              <a:ext uri="{FF2B5EF4-FFF2-40B4-BE49-F238E27FC236}">
                <a16:creationId xmlns:a16="http://schemas.microsoft.com/office/drawing/2014/main" id="{065EAA75-6BE8-4C23-A8E7-775062F669B3}"/>
              </a:ext>
            </a:extLst>
          </p:cNvPr>
          <p:cNvSpPr txBox="1">
            <a:spLocks/>
          </p:cNvSpPr>
          <p:nvPr/>
        </p:nvSpPr>
        <p:spPr>
          <a:xfrm>
            <a:off x="1947673" y="551233"/>
            <a:ext cx="8296654" cy="5611823"/>
          </a:xfrm>
          <a:prstGeom prst="rect">
            <a:avLst/>
          </a:prstGeom>
        </p:spPr>
        <p:txBody>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b="1" dirty="0"/>
              <a:t>Problem #2</a:t>
            </a:r>
            <a:br>
              <a:rPr lang="en-US" b="1" dirty="0"/>
            </a:br>
            <a:r>
              <a:rPr lang="en-US" dirty="0"/>
              <a:t>Delay</a:t>
            </a:r>
            <a:br>
              <a:rPr lang="en-US" dirty="0"/>
            </a:br>
            <a:endParaRPr lang="en-US" dirty="0"/>
          </a:p>
        </p:txBody>
      </p:sp>
      <p:pic>
        <p:nvPicPr>
          <p:cNvPr id="1026" name="Picture 2" descr="Image result for giant cricket">
            <a:extLst>
              <a:ext uri="{FF2B5EF4-FFF2-40B4-BE49-F238E27FC236}">
                <a16:creationId xmlns:a16="http://schemas.microsoft.com/office/drawing/2014/main" id="{29212021-E1CD-42DA-B344-FA419F5CB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158" y="2180248"/>
            <a:ext cx="5969684" cy="3867029"/>
          </a:xfrm>
          <a:prstGeom prst="rect">
            <a:avLst/>
          </a:prstGeom>
          <a:noFill/>
          <a:extLst>
            <a:ext uri="{909E8E84-426E-40DD-AFC4-6F175D3DCCD1}">
              <a14:hiddenFill xmlns:a14="http://schemas.microsoft.com/office/drawing/2010/main">
                <a:solidFill>
                  <a:srgbClr val="FFFFFF"/>
                </a:solidFill>
              </a14:hiddenFill>
            </a:ext>
          </a:extLst>
        </p:spPr>
      </p:pic>
      <p:pic>
        <p:nvPicPr>
          <p:cNvPr id="4" name="Awkward Cricket Sound Effect">
            <a:hlinkClick r:id="" action="ppaction://media"/>
            <a:extLst>
              <a:ext uri="{FF2B5EF4-FFF2-40B4-BE49-F238E27FC236}">
                <a16:creationId xmlns:a16="http://schemas.microsoft.com/office/drawing/2014/main" id="{FA67E8CA-AAE9-4A37-BC2E-C8F6B97DCF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70296" y="5428578"/>
            <a:ext cx="609600" cy="609600"/>
          </a:xfrm>
          <a:prstGeom prst="rect">
            <a:avLst/>
          </a:prstGeom>
        </p:spPr>
      </p:pic>
    </p:spTree>
    <p:extLst>
      <p:ext uri="{BB962C8B-B14F-4D97-AF65-F5344CB8AC3E}">
        <p14:creationId xmlns:p14="http://schemas.microsoft.com/office/powerpoint/2010/main" val="340057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B53B7B-C8DD-46F5-B6A4-B876C65555FE}"/>
              </a:ext>
            </a:extLst>
          </p:cNvPr>
          <p:cNvSpPr>
            <a:spLocks noGrp="1"/>
          </p:cNvSpPr>
          <p:nvPr>
            <p:ph type="sldNum" sz="quarter" idx="12"/>
          </p:nvPr>
        </p:nvSpPr>
        <p:spPr/>
        <p:txBody>
          <a:bodyPr/>
          <a:lstStyle/>
          <a:p>
            <a:fld id="{13D2E340-0663-474B-992C-9192B5C45E57}" type="slidenum">
              <a:rPr lang="en-ZA" smtClean="0"/>
              <a:t>14</a:t>
            </a:fld>
            <a:endParaRPr lang="en-ZA"/>
          </a:p>
        </p:txBody>
      </p:sp>
      <p:pic>
        <p:nvPicPr>
          <p:cNvPr id="3" name="Picture 2">
            <a:extLst>
              <a:ext uri="{FF2B5EF4-FFF2-40B4-BE49-F238E27FC236}">
                <a16:creationId xmlns:a16="http://schemas.microsoft.com/office/drawing/2014/main" id="{74E02905-ACCC-400E-AD5B-80397240A2BA}"/>
              </a:ext>
            </a:extLst>
          </p:cNvPr>
          <p:cNvPicPr>
            <a:picLocks noChangeAspect="1"/>
          </p:cNvPicPr>
          <p:nvPr/>
        </p:nvPicPr>
        <p:blipFill>
          <a:blip r:embed="rId2"/>
          <a:stretch>
            <a:fillRect/>
          </a:stretch>
        </p:blipFill>
        <p:spPr>
          <a:xfrm>
            <a:off x="4277073" y="1152907"/>
            <a:ext cx="4752975" cy="4752975"/>
          </a:xfrm>
          <a:prstGeom prst="rect">
            <a:avLst/>
          </a:prstGeom>
        </p:spPr>
      </p:pic>
    </p:spTree>
    <p:extLst>
      <p:ext uri="{BB962C8B-B14F-4D97-AF65-F5344CB8AC3E}">
        <p14:creationId xmlns:p14="http://schemas.microsoft.com/office/powerpoint/2010/main" val="1737330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87396-080D-4417-9C3C-852F70B190D9}"/>
              </a:ext>
            </a:extLst>
          </p:cNvPr>
          <p:cNvSpPr>
            <a:spLocks noGrp="1"/>
          </p:cNvSpPr>
          <p:nvPr>
            <p:ph type="sldNum" sz="quarter" idx="12"/>
          </p:nvPr>
        </p:nvSpPr>
        <p:spPr/>
        <p:txBody>
          <a:bodyPr/>
          <a:lstStyle/>
          <a:p>
            <a:fld id="{13D2E340-0663-474B-992C-9192B5C45E57}" type="slidenum">
              <a:rPr lang="en-ZA" smtClean="0"/>
              <a:t>15</a:t>
            </a:fld>
            <a:endParaRPr lang="en-ZA"/>
          </a:p>
        </p:txBody>
      </p:sp>
      <p:sp>
        <p:nvSpPr>
          <p:cNvPr id="3" name="Title 4">
            <a:extLst>
              <a:ext uri="{FF2B5EF4-FFF2-40B4-BE49-F238E27FC236}">
                <a16:creationId xmlns:a16="http://schemas.microsoft.com/office/drawing/2014/main" id="{31B65851-A354-4F3B-9EF7-DC5202633366}"/>
              </a:ext>
            </a:extLst>
          </p:cNvPr>
          <p:cNvSpPr txBox="1">
            <a:spLocks/>
          </p:cNvSpPr>
          <p:nvPr/>
        </p:nvSpPr>
        <p:spPr>
          <a:xfrm>
            <a:off x="1947673" y="551233"/>
            <a:ext cx="8296654" cy="5611823"/>
          </a:xfrm>
          <a:prstGeom prst="rect">
            <a:avLst/>
          </a:prstGeom>
        </p:spPr>
        <p:txBody>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b="1" dirty="0"/>
              <a:t>Problem #3</a:t>
            </a:r>
            <a:br>
              <a:rPr lang="en-US" dirty="0"/>
            </a:br>
            <a:r>
              <a:rPr lang="en-US" dirty="0"/>
              <a:t>Professionalism</a:t>
            </a:r>
          </a:p>
        </p:txBody>
      </p:sp>
      <p:pic>
        <p:nvPicPr>
          <p:cNvPr id="1028" name="Picture 4" descr="Image result for watch your language meme">
            <a:extLst>
              <a:ext uri="{FF2B5EF4-FFF2-40B4-BE49-F238E27FC236}">
                <a16:creationId xmlns:a16="http://schemas.microsoft.com/office/drawing/2014/main" id="{B0DA2073-7FBC-4716-9B6E-63709485A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175965"/>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14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54ADDC-A3E4-4ADB-ABAA-44C75F420682}"/>
              </a:ext>
            </a:extLst>
          </p:cNvPr>
          <p:cNvSpPr>
            <a:spLocks noGrp="1"/>
          </p:cNvSpPr>
          <p:nvPr>
            <p:ph type="sldNum" sz="quarter" idx="12"/>
          </p:nvPr>
        </p:nvSpPr>
        <p:spPr/>
        <p:txBody>
          <a:bodyPr/>
          <a:lstStyle/>
          <a:p>
            <a:fld id="{13D2E340-0663-474B-992C-9192B5C45E57}" type="slidenum">
              <a:rPr lang="en-ZA" smtClean="0"/>
              <a:t>16</a:t>
            </a:fld>
            <a:endParaRPr lang="en-ZA"/>
          </a:p>
        </p:txBody>
      </p:sp>
      <p:sp>
        <p:nvSpPr>
          <p:cNvPr id="3" name="Title 4">
            <a:extLst>
              <a:ext uri="{FF2B5EF4-FFF2-40B4-BE49-F238E27FC236}">
                <a16:creationId xmlns:a16="http://schemas.microsoft.com/office/drawing/2014/main" id="{02F9E153-2C10-483D-9F1E-12F5F7B0FA32}"/>
              </a:ext>
            </a:extLst>
          </p:cNvPr>
          <p:cNvSpPr txBox="1">
            <a:spLocks/>
          </p:cNvSpPr>
          <p:nvPr/>
        </p:nvSpPr>
        <p:spPr>
          <a:xfrm>
            <a:off x="1947673" y="551233"/>
            <a:ext cx="8296654" cy="5611823"/>
          </a:xfrm>
          <a:prstGeom prst="rect">
            <a:avLst/>
          </a:prstGeom>
        </p:spPr>
        <p:txBody>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b="1" dirty="0"/>
              <a:t>Problem #4</a:t>
            </a:r>
            <a:br>
              <a:rPr lang="en-US" dirty="0"/>
            </a:br>
            <a:r>
              <a:rPr lang="en-US" dirty="0"/>
              <a:t>Conflicts</a:t>
            </a:r>
          </a:p>
        </p:txBody>
      </p:sp>
      <p:pic>
        <p:nvPicPr>
          <p:cNvPr id="2052" name="Picture 4" descr="Image result for text asking out date">
            <a:extLst>
              <a:ext uri="{FF2B5EF4-FFF2-40B4-BE49-F238E27FC236}">
                <a16:creationId xmlns:a16="http://schemas.microsoft.com/office/drawing/2014/main" id="{F667A9CB-671F-4E20-BF01-242C008B6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2204341"/>
            <a:ext cx="6667500"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302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891FAB-0465-48F5-A9C7-8259D51B1647}"/>
              </a:ext>
            </a:extLst>
          </p:cNvPr>
          <p:cNvSpPr>
            <a:spLocks noGrp="1"/>
          </p:cNvSpPr>
          <p:nvPr>
            <p:ph type="sldNum" sz="quarter" idx="12"/>
          </p:nvPr>
        </p:nvSpPr>
        <p:spPr/>
        <p:txBody>
          <a:bodyPr/>
          <a:lstStyle/>
          <a:p>
            <a:fld id="{13D2E340-0663-474B-992C-9192B5C45E57}" type="slidenum">
              <a:rPr lang="en-ZA" smtClean="0"/>
              <a:t>17</a:t>
            </a:fld>
            <a:endParaRPr lang="en-ZA"/>
          </a:p>
        </p:txBody>
      </p:sp>
      <p:sp>
        <p:nvSpPr>
          <p:cNvPr id="3" name="Title 21">
            <a:extLst>
              <a:ext uri="{FF2B5EF4-FFF2-40B4-BE49-F238E27FC236}">
                <a16:creationId xmlns:a16="http://schemas.microsoft.com/office/drawing/2014/main" id="{F7E22669-6139-4940-9684-509BAB29AC6F}"/>
              </a:ext>
            </a:extLst>
          </p:cNvPr>
          <p:cNvSpPr txBox="1">
            <a:spLocks/>
          </p:cNvSpPr>
          <p:nvPr/>
        </p:nvSpPr>
        <p:spPr>
          <a:xfrm>
            <a:off x="2879844" y="1000304"/>
            <a:ext cx="7242724" cy="1892795"/>
          </a:xfrm>
          <a:prstGeom prst="rect">
            <a:avLst/>
          </a:prstGeom>
        </p:spPr>
        <p:txBody>
          <a:bodyPr>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7800" i="0" dirty="0"/>
              <a:t>RPC 1.7(a)(2)</a:t>
            </a:r>
          </a:p>
        </p:txBody>
      </p:sp>
      <p:sp>
        <p:nvSpPr>
          <p:cNvPr id="4" name="TextBox 3">
            <a:extLst>
              <a:ext uri="{FF2B5EF4-FFF2-40B4-BE49-F238E27FC236}">
                <a16:creationId xmlns:a16="http://schemas.microsoft.com/office/drawing/2014/main" id="{F75B25E3-5550-400F-84EC-2871A40288DD}"/>
              </a:ext>
            </a:extLst>
          </p:cNvPr>
          <p:cNvSpPr txBox="1"/>
          <p:nvPr/>
        </p:nvSpPr>
        <p:spPr>
          <a:xfrm>
            <a:off x="2358189" y="3045702"/>
            <a:ext cx="9031705" cy="3416320"/>
          </a:xfrm>
          <a:prstGeom prst="rect">
            <a:avLst/>
          </a:prstGeom>
          <a:noFill/>
        </p:spPr>
        <p:txBody>
          <a:bodyPr wrap="square" rtlCol="0">
            <a:spAutoFit/>
          </a:bodyPr>
          <a:lstStyle/>
          <a:p>
            <a:r>
              <a:rPr lang="en-US" sz="2400" dirty="0"/>
              <a:t>(a) Except as provided in paragraph (b), a lawyer shall not represent a client if the representation involves a concurrent conflict of interest.  A concurrent conflict of interest exists if:</a:t>
            </a:r>
          </a:p>
          <a:p>
            <a:endParaRPr lang="en-US" sz="2400" dirty="0"/>
          </a:p>
          <a:p>
            <a:r>
              <a:rPr lang="en-US" sz="2400" dirty="0"/>
              <a:t>2) There is a significant risk that the representation of one or more clients will be materially limited by the lawyer’s responsibilities to another client, former client or a third client or by a personal interest of the lawyer.</a:t>
            </a:r>
          </a:p>
        </p:txBody>
      </p:sp>
      <p:sp>
        <p:nvSpPr>
          <p:cNvPr id="5" name="TextBox 4">
            <a:extLst>
              <a:ext uri="{FF2B5EF4-FFF2-40B4-BE49-F238E27FC236}">
                <a16:creationId xmlns:a16="http://schemas.microsoft.com/office/drawing/2014/main" id="{25998414-4023-4EF2-8BA8-1231FAAC9846}"/>
              </a:ext>
            </a:extLst>
          </p:cNvPr>
          <p:cNvSpPr txBox="1"/>
          <p:nvPr/>
        </p:nvSpPr>
        <p:spPr>
          <a:xfrm>
            <a:off x="3416968" y="2294020"/>
            <a:ext cx="6272464" cy="430887"/>
          </a:xfrm>
          <a:prstGeom prst="rect">
            <a:avLst/>
          </a:prstGeom>
          <a:noFill/>
        </p:spPr>
        <p:txBody>
          <a:bodyPr wrap="square" rtlCol="0">
            <a:spAutoFit/>
          </a:bodyPr>
          <a:lstStyle/>
          <a:p>
            <a:r>
              <a:rPr lang="en-US" sz="2200" b="1" dirty="0"/>
              <a:t>CONFLICT OF INTEREST: CURRENT CLIENTS</a:t>
            </a:r>
          </a:p>
        </p:txBody>
      </p:sp>
      <p:pic>
        <p:nvPicPr>
          <p:cNvPr id="6" name="Graphic 5" descr="Gavel">
            <a:extLst>
              <a:ext uri="{FF2B5EF4-FFF2-40B4-BE49-F238E27FC236}">
                <a16:creationId xmlns:a16="http://schemas.microsoft.com/office/drawing/2014/main" id="{458803F9-296B-4D19-9FAF-4C4C4D31A9CA}"/>
              </a:ext>
            </a:extLst>
          </p:cNvPr>
          <p:cNvPicPr>
            <a:picLocks noChangeAspect="1"/>
          </p:cNvPicPr>
          <p:nvPr/>
        </p:nvPicPr>
        <p:blipFill>
          <a:blip r:embed="rId2">
            <a:alphaModFix amt="5000"/>
            <a:extLst>
              <a:ext uri="{96DAC541-7B7A-43D3-8B79-37D633B846F1}">
                <asvg:svgBlip xmlns:asvg="http://schemas.microsoft.com/office/drawing/2016/SVG/main" r:embed="rId3"/>
              </a:ext>
            </a:extLst>
          </a:blip>
          <a:stretch>
            <a:fillRect/>
          </a:stretch>
        </p:blipFill>
        <p:spPr>
          <a:xfrm>
            <a:off x="2503081" y="-163918"/>
            <a:ext cx="7185836" cy="7185836"/>
          </a:xfrm>
          <a:prstGeom prst="rect">
            <a:avLst/>
          </a:prstGeom>
        </p:spPr>
      </p:pic>
    </p:spTree>
    <p:extLst>
      <p:ext uri="{BB962C8B-B14F-4D97-AF65-F5344CB8AC3E}">
        <p14:creationId xmlns:p14="http://schemas.microsoft.com/office/powerpoint/2010/main" val="749859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83335-527F-466C-9B97-6160DC0C4DD6}"/>
              </a:ext>
            </a:extLst>
          </p:cNvPr>
          <p:cNvSpPr>
            <a:spLocks noGrp="1"/>
          </p:cNvSpPr>
          <p:nvPr>
            <p:ph type="sldNum" sz="quarter" idx="12"/>
          </p:nvPr>
        </p:nvSpPr>
        <p:spPr>
          <a:xfrm>
            <a:off x="11380981" y="5849438"/>
            <a:ext cx="811019" cy="503578"/>
          </a:xfrm>
        </p:spPr>
        <p:txBody>
          <a:bodyPr/>
          <a:lstStyle/>
          <a:p>
            <a:fld id="{13D2E340-0663-474B-992C-9192B5C45E57}" type="slidenum">
              <a:rPr lang="en-ZA" sz="1600" smtClean="0"/>
              <a:t>18</a:t>
            </a:fld>
            <a:endParaRPr lang="en-ZA" sz="1600" dirty="0"/>
          </a:p>
        </p:txBody>
      </p:sp>
      <p:pic>
        <p:nvPicPr>
          <p:cNvPr id="18" name="Picture 17" descr="Fortuno 2621-3 rel.doc  -  Compatibility Mode - Word">
            <a:extLst>
              <a:ext uri="{FF2B5EF4-FFF2-40B4-BE49-F238E27FC236}">
                <a16:creationId xmlns:a16="http://schemas.microsoft.com/office/drawing/2014/main" id="{AFAB3779-A8AF-4CCF-BAA0-00E95EE078F3}"/>
              </a:ext>
            </a:extLst>
          </p:cNvPr>
          <p:cNvPicPr>
            <a:picLocks noChangeAspect="1"/>
          </p:cNvPicPr>
          <p:nvPr/>
        </p:nvPicPr>
        <p:blipFill rotWithShape="1">
          <a:blip r:embed="rId2"/>
          <a:srcRect l="28919" t="17984" r="29763" b="4342"/>
          <a:stretch/>
        </p:blipFill>
        <p:spPr>
          <a:xfrm>
            <a:off x="3232296" y="288134"/>
            <a:ext cx="5316279" cy="62817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6218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83335-527F-466C-9B97-6160DC0C4DD6}"/>
              </a:ext>
            </a:extLst>
          </p:cNvPr>
          <p:cNvSpPr>
            <a:spLocks noGrp="1"/>
          </p:cNvSpPr>
          <p:nvPr>
            <p:ph type="sldNum" sz="quarter" idx="12"/>
          </p:nvPr>
        </p:nvSpPr>
        <p:spPr>
          <a:xfrm>
            <a:off x="11380981" y="5849438"/>
            <a:ext cx="811019" cy="503578"/>
          </a:xfrm>
        </p:spPr>
        <p:txBody>
          <a:bodyPr/>
          <a:lstStyle/>
          <a:p>
            <a:fld id="{13D2E340-0663-474B-992C-9192B5C45E57}" type="slidenum">
              <a:rPr lang="en-ZA" sz="1600" smtClean="0"/>
              <a:t>19</a:t>
            </a:fld>
            <a:endParaRPr lang="en-ZA" sz="1600" dirty="0"/>
          </a:p>
        </p:txBody>
      </p:sp>
      <p:pic>
        <p:nvPicPr>
          <p:cNvPr id="6" name="Picture 5">
            <a:extLst>
              <a:ext uri="{FF2B5EF4-FFF2-40B4-BE49-F238E27FC236}">
                <a16:creationId xmlns:a16="http://schemas.microsoft.com/office/drawing/2014/main" id="{B885E82C-849F-43C8-BDFE-FBD197774C9D}"/>
              </a:ext>
            </a:extLst>
          </p:cNvPr>
          <p:cNvPicPr>
            <a:picLocks noChangeAspect="1"/>
          </p:cNvPicPr>
          <p:nvPr/>
        </p:nvPicPr>
        <p:blipFill>
          <a:blip r:embed="rId2"/>
          <a:stretch>
            <a:fillRect/>
          </a:stretch>
        </p:blipFill>
        <p:spPr>
          <a:xfrm>
            <a:off x="2611209" y="0"/>
            <a:ext cx="6969582" cy="6858000"/>
          </a:xfrm>
          <a:prstGeom prst="rect">
            <a:avLst/>
          </a:prstGeom>
        </p:spPr>
      </p:pic>
    </p:spTree>
    <p:extLst>
      <p:ext uri="{BB962C8B-B14F-4D97-AF65-F5344CB8AC3E}">
        <p14:creationId xmlns:p14="http://schemas.microsoft.com/office/powerpoint/2010/main" val="192781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2BC0F6-402A-4102-B9FA-5CE6521D18E3}"/>
              </a:ext>
            </a:extLst>
          </p:cNvPr>
          <p:cNvSpPr>
            <a:spLocks noGrp="1"/>
          </p:cNvSpPr>
          <p:nvPr>
            <p:ph type="sldNum" sz="quarter" idx="12"/>
          </p:nvPr>
        </p:nvSpPr>
        <p:spPr/>
        <p:txBody>
          <a:bodyPr/>
          <a:lstStyle/>
          <a:p>
            <a:fld id="{13D2E340-0663-474B-992C-9192B5C45E57}" type="slidenum">
              <a:rPr lang="en-ZA" smtClean="0"/>
              <a:t>2</a:t>
            </a:fld>
            <a:endParaRPr lang="en-ZA"/>
          </a:p>
        </p:txBody>
      </p:sp>
      <p:sp>
        <p:nvSpPr>
          <p:cNvPr id="7" name="TextBox 6">
            <a:extLst>
              <a:ext uri="{FF2B5EF4-FFF2-40B4-BE49-F238E27FC236}">
                <a16:creationId xmlns:a16="http://schemas.microsoft.com/office/drawing/2014/main" id="{D5DBAE48-E178-477C-B65C-2B54C4F71053}"/>
              </a:ext>
            </a:extLst>
          </p:cNvPr>
          <p:cNvSpPr txBox="1"/>
          <p:nvPr/>
        </p:nvSpPr>
        <p:spPr>
          <a:xfrm>
            <a:off x="632802" y="1394428"/>
            <a:ext cx="10926395" cy="4801314"/>
          </a:xfrm>
          <a:prstGeom prst="rect">
            <a:avLst/>
          </a:prstGeom>
          <a:noFill/>
        </p:spPr>
        <p:txBody>
          <a:bodyPr wrap="square" rtlCol="0">
            <a:spAutoFit/>
          </a:bodyPr>
          <a:lstStyle/>
          <a:p>
            <a:pPr algn="ctr" fontAlgn="base">
              <a:lnSpc>
                <a:spcPct val="150000"/>
              </a:lnSpc>
            </a:pPr>
            <a:r>
              <a:rPr lang="en-US" sz="2800" b="1" dirty="0">
                <a:latin typeface="+mj-lt"/>
              </a:rPr>
              <a:t>COMMUNICATION</a:t>
            </a:r>
            <a:endParaRPr lang="en-US" sz="2000" dirty="0">
              <a:latin typeface="+mj-lt"/>
            </a:endParaRPr>
          </a:p>
          <a:p>
            <a:pPr algn="just" fontAlgn="base">
              <a:lnSpc>
                <a:spcPct val="150000"/>
              </a:lnSpc>
            </a:pPr>
            <a:r>
              <a:rPr lang="en-US" sz="1600" dirty="0">
                <a:latin typeface="+mj-lt"/>
              </a:rPr>
              <a:t>(a) A lawyer shall:</a:t>
            </a:r>
          </a:p>
          <a:p>
            <a:pPr marL="342900" indent="-342900" algn="just" fontAlgn="base">
              <a:lnSpc>
                <a:spcPct val="150000"/>
              </a:lnSpc>
              <a:buAutoNum type="arabicParenBoth"/>
            </a:pPr>
            <a:r>
              <a:rPr lang="en-US" sz="1600" dirty="0">
                <a:latin typeface="+mj-lt"/>
              </a:rPr>
              <a:t>promptly inform the client of any decision or circumstance with respect to which the client's informed consent, as defined in RPC 1.0(e), is required by these Rules;</a:t>
            </a:r>
          </a:p>
          <a:p>
            <a:pPr algn="just" fontAlgn="base">
              <a:lnSpc>
                <a:spcPct val="150000"/>
              </a:lnSpc>
            </a:pPr>
            <a:r>
              <a:rPr lang="en-US" sz="1600" dirty="0">
                <a:latin typeface="+mj-lt"/>
              </a:rPr>
              <a:t>(2) reasonably consult with the client about the means by which the client's objectives are to be accomplished;</a:t>
            </a:r>
          </a:p>
          <a:p>
            <a:pPr algn="just" fontAlgn="base">
              <a:lnSpc>
                <a:spcPct val="150000"/>
              </a:lnSpc>
            </a:pPr>
            <a:r>
              <a:rPr lang="en-US" sz="1600" dirty="0">
                <a:latin typeface="+mj-lt"/>
              </a:rPr>
              <a:t>(3) keep the client reasonably informed about the status of the matter;</a:t>
            </a:r>
          </a:p>
          <a:p>
            <a:pPr algn="just" fontAlgn="base">
              <a:lnSpc>
                <a:spcPct val="150000"/>
              </a:lnSpc>
            </a:pPr>
            <a:r>
              <a:rPr lang="en-US" sz="1600" dirty="0">
                <a:latin typeface="+mj-lt"/>
              </a:rPr>
              <a:t>(4) promptly comply with reasonable requests for information; and</a:t>
            </a:r>
          </a:p>
          <a:p>
            <a:pPr algn="just" fontAlgn="base">
              <a:lnSpc>
                <a:spcPct val="150000"/>
              </a:lnSpc>
            </a:pPr>
            <a:r>
              <a:rPr lang="en-US" sz="1600" dirty="0">
                <a:latin typeface="+mj-lt"/>
              </a:rPr>
              <a:t>(5) consult with the client about any relevant limitation on the lawyer's conduct when the lawyer knows that the client expects assistance not permitted by the Rules of Professional Conduct or other law.</a:t>
            </a:r>
          </a:p>
          <a:p>
            <a:pPr algn="just" fontAlgn="base">
              <a:lnSpc>
                <a:spcPct val="150000"/>
              </a:lnSpc>
            </a:pPr>
            <a:r>
              <a:rPr lang="en-US" sz="1600" dirty="0">
                <a:latin typeface="+mj-lt"/>
              </a:rPr>
              <a:t>(b) A lawyer shall explain a matter to the extent reasonably necessary to permit the client to make informed decisions regarding the representation.</a:t>
            </a:r>
          </a:p>
          <a:p>
            <a:pPr algn="just"/>
            <a:endParaRPr lang="en-US" sz="1600" dirty="0">
              <a:latin typeface="+mj-lt"/>
            </a:endParaRPr>
          </a:p>
        </p:txBody>
      </p:sp>
      <p:pic>
        <p:nvPicPr>
          <p:cNvPr id="17" name="Picture 16">
            <a:extLst>
              <a:ext uri="{FF2B5EF4-FFF2-40B4-BE49-F238E27FC236}">
                <a16:creationId xmlns:a16="http://schemas.microsoft.com/office/drawing/2014/main" id="{A115578A-5E90-4C12-9356-88021E3B6BE2}"/>
              </a:ext>
            </a:extLst>
          </p:cNvPr>
          <p:cNvPicPr>
            <a:picLocks noChangeAspect="1"/>
          </p:cNvPicPr>
          <p:nvPr/>
        </p:nvPicPr>
        <p:blipFill>
          <a:blip r:embed="rId2">
            <a:alphaModFix amt="20000"/>
            <a:extLst>
              <a:ext uri="{837473B0-CC2E-450A-ABE3-18F120FF3D39}">
                <a1611:picAttrSrcUrl xmlns:a1611="http://schemas.microsoft.com/office/drawing/2016/11/main" r:id="rId3"/>
              </a:ext>
            </a:extLst>
          </a:blip>
          <a:stretch>
            <a:fillRect/>
          </a:stretch>
        </p:blipFill>
        <p:spPr>
          <a:xfrm>
            <a:off x="2839271" y="116283"/>
            <a:ext cx="6513455" cy="2471230"/>
          </a:xfrm>
          <a:prstGeom prst="rect">
            <a:avLst/>
          </a:prstGeom>
        </p:spPr>
      </p:pic>
      <p:sp>
        <p:nvSpPr>
          <p:cNvPr id="18" name="TextBox 17">
            <a:extLst>
              <a:ext uri="{FF2B5EF4-FFF2-40B4-BE49-F238E27FC236}">
                <a16:creationId xmlns:a16="http://schemas.microsoft.com/office/drawing/2014/main" id="{02E98F80-CA3A-44EE-BD5E-41D828D47E9F}"/>
              </a:ext>
            </a:extLst>
          </p:cNvPr>
          <p:cNvSpPr txBox="1"/>
          <p:nvPr/>
        </p:nvSpPr>
        <p:spPr>
          <a:xfrm>
            <a:off x="3987575" y="535170"/>
            <a:ext cx="4216845" cy="1938992"/>
          </a:xfrm>
          <a:prstGeom prst="rect">
            <a:avLst/>
          </a:prstGeom>
          <a:noFill/>
        </p:spPr>
        <p:txBody>
          <a:bodyPr wrap="square" rtlCol="0">
            <a:spAutoFit/>
          </a:bodyPr>
          <a:lstStyle/>
          <a:p>
            <a:r>
              <a:rPr lang="en-US" sz="6000" b="1" dirty="0">
                <a:latin typeface="+mj-lt"/>
              </a:rPr>
              <a:t>RULE 1.4: </a:t>
            </a:r>
          </a:p>
          <a:p>
            <a:endParaRPr lang="en-US" sz="6000" dirty="0"/>
          </a:p>
        </p:txBody>
      </p:sp>
    </p:spTree>
    <p:extLst>
      <p:ext uri="{BB962C8B-B14F-4D97-AF65-F5344CB8AC3E}">
        <p14:creationId xmlns:p14="http://schemas.microsoft.com/office/powerpoint/2010/main" val="830469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10000"/>
                <a:lumOff val="90000"/>
              </a:schemeClr>
            </a:gs>
            <a:gs pos="35000">
              <a:schemeClr val="accent6">
                <a:lumMod val="45000"/>
                <a:lumOff val="55000"/>
              </a:schemeClr>
            </a:gs>
            <a:gs pos="61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6F2E04-1BE4-4F66-83D9-FE928F5A65AF}"/>
              </a:ext>
            </a:extLst>
          </p:cNvPr>
          <p:cNvPicPr>
            <a:picLocks noChangeAspect="1"/>
          </p:cNvPicPr>
          <p:nvPr/>
        </p:nvPicPr>
        <p:blipFill>
          <a:blip r:embed="rId2">
            <a:alphaModFix amt="37000"/>
          </a:blip>
          <a:stretch>
            <a:fillRect/>
          </a:stretch>
        </p:blipFill>
        <p:spPr>
          <a:xfrm>
            <a:off x="3794760" y="563274"/>
            <a:ext cx="5185068" cy="6145789"/>
          </a:xfrm>
          <a:prstGeom prst="rect">
            <a:avLst/>
          </a:prstGeom>
        </p:spPr>
      </p:pic>
      <p:sp>
        <p:nvSpPr>
          <p:cNvPr id="5" name="Slide Number Placeholder 4">
            <a:extLst>
              <a:ext uri="{FF2B5EF4-FFF2-40B4-BE49-F238E27FC236}">
                <a16:creationId xmlns:a16="http://schemas.microsoft.com/office/drawing/2014/main" id="{C8D30775-E195-4C4C-93B0-0261753A3724}"/>
              </a:ext>
            </a:extLst>
          </p:cNvPr>
          <p:cNvSpPr>
            <a:spLocks noGrp="1"/>
          </p:cNvSpPr>
          <p:nvPr>
            <p:ph type="sldNum" sz="quarter" idx="12"/>
          </p:nvPr>
        </p:nvSpPr>
        <p:spPr/>
        <p:txBody>
          <a:bodyPr/>
          <a:lstStyle/>
          <a:p>
            <a:fld id="{13D2E340-0663-474B-992C-9192B5C45E57}" type="slidenum">
              <a:rPr lang="en-ZA" smtClean="0"/>
              <a:t>20</a:t>
            </a:fld>
            <a:endParaRPr lang="en-ZA"/>
          </a:p>
        </p:txBody>
      </p:sp>
      <p:sp>
        <p:nvSpPr>
          <p:cNvPr id="6" name="Title 5">
            <a:extLst>
              <a:ext uri="{FF2B5EF4-FFF2-40B4-BE49-F238E27FC236}">
                <a16:creationId xmlns:a16="http://schemas.microsoft.com/office/drawing/2014/main" id="{CD2D1C51-C551-492A-BCD0-912115EA7D5C}"/>
              </a:ext>
            </a:extLst>
          </p:cNvPr>
          <p:cNvSpPr>
            <a:spLocks noGrp="1"/>
          </p:cNvSpPr>
          <p:nvPr>
            <p:ph type="title" idx="4294967295"/>
          </p:nvPr>
        </p:nvSpPr>
        <p:spPr>
          <a:xfrm>
            <a:off x="152397" y="3243262"/>
            <a:ext cx="11887200" cy="785812"/>
          </a:xfrm>
        </p:spPr>
        <p:txBody>
          <a:bodyPr>
            <a:noAutofit/>
          </a:bodyPr>
          <a:lstStyle/>
          <a:p>
            <a:pPr algn="ctr"/>
            <a:br>
              <a:rPr lang="en-US" sz="3100" b="1" i="0" dirty="0">
                <a:solidFill>
                  <a:schemeClr val="tx1">
                    <a:lumMod val="95000"/>
                    <a:lumOff val="5000"/>
                  </a:schemeClr>
                </a:solidFill>
                <a:latin typeface="Castellar" panose="020A0402060406010301" pitchFamily="18" charset="0"/>
              </a:rPr>
            </a:br>
            <a:endParaRPr lang="en-US" sz="3100" b="1" i="0" dirty="0">
              <a:solidFill>
                <a:schemeClr val="tx1">
                  <a:lumMod val="95000"/>
                  <a:lumOff val="5000"/>
                </a:schemeClr>
              </a:solidFill>
              <a:latin typeface="Castellar" panose="020A0402060406010301" pitchFamily="18" charset="0"/>
            </a:endParaRPr>
          </a:p>
        </p:txBody>
      </p:sp>
      <p:sp>
        <p:nvSpPr>
          <p:cNvPr id="22" name="Rectangle 21">
            <a:extLst>
              <a:ext uri="{FF2B5EF4-FFF2-40B4-BE49-F238E27FC236}">
                <a16:creationId xmlns:a16="http://schemas.microsoft.com/office/drawing/2014/main" id="{EC535DCC-BAFE-4589-8151-AD6A3D9372FD}"/>
              </a:ext>
            </a:extLst>
          </p:cNvPr>
          <p:cNvSpPr/>
          <p:nvPr/>
        </p:nvSpPr>
        <p:spPr>
          <a:xfrm>
            <a:off x="0" y="6183113"/>
            <a:ext cx="12191999" cy="6748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896B68B-422A-4A7A-893E-7928D1245B5B}"/>
              </a:ext>
            </a:extLst>
          </p:cNvPr>
          <p:cNvSpPr/>
          <p:nvPr/>
        </p:nvSpPr>
        <p:spPr>
          <a:xfrm>
            <a:off x="-1" y="0"/>
            <a:ext cx="12191999" cy="6748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Graphic 4" descr="Gavel">
            <a:extLst>
              <a:ext uri="{FF2B5EF4-FFF2-40B4-BE49-F238E27FC236}">
                <a16:creationId xmlns:a16="http://schemas.microsoft.com/office/drawing/2014/main" id="{86DF7C51-4AF4-4A24-ACBE-EEF27EA6B87F}"/>
              </a:ext>
            </a:extLst>
          </p:cNvPr>
          <p:cNvPicPr>
            <a:picLocks noChangeAspect="1"/>
          </p:cNvPicPr>
          <p:nvPr/>
        </p:nvPicPr>
        <p:blipFill>
          <a:blip r:embed="rId3">
            <a:alphaModFix amt="5000"/>
            <a:extLst>
              <a:ext uri="{96DAC541-7B7A-43D3-8B79-37D633B846F1}">
                <asvg:svgBlip xmlns:asvg="http://schemas.microsoft.com/office/drawing/2016/SVG/main" r:embed="rId4"/>
              </a:ext>
            </a:extLst>
          </a:blip>
          <a:stretch>
            <a:fillRect/>
          </a:stretch>
        </p:blipFill>
        <p:spPr>
          <a:xfrm>
            <a:off x="2503082" y="-163918"/>
            <a:ext cx="7185836" cy="7185836"/>
          </a:xfrm>
          <a:prstGeom prst="rect">
            <a:avLst/>
          </a:prstGeom>
        </p:spPr>
      </p:pic>
      <p:sp>
        <p:nvSpPr>
          <p:cNvPr id="4" name="TextBox 3">
            <a:extLst>
              <a:ext uri="{FF2B5EF4-FFF2-40B4-BE49-F238E27FC236}">
                <a16:creationId xmlns:a16="http://schemas.microsoft.com/office/drawing/2014/main" id="{F6162B3F-76D0-459C-BD9C-C63ABB0ED461}"/>
              </a:ext>
            </a:extLst>
          </p:cNvPr>
          <p:cNvSpPr txBox="1"/>
          <p:nvPr/>
        </p:nvSpPr>
        <p:spPr>
          <a:xfrm>
            <a:off x="1325979" y="3151932"/>
            <a:ext cx="9540035" cy="584775"/>
          </a:xfrm>
          <a:prstGeom prst="rect">
            <a:avLst/>
          </a:prstGeom>
          <a:noFill/>
        </p:spPr>
        <p:txBody>
          <a:bodyPr wrap="square" rtlCol="0">
            <a:spAutoFit/>
          </a:bodyPr>
          <a:lstStyle/>
          <a:p>
            <a:pPr algn="ctr"/>
            <a:r>
              <a:rPr lang="en-US" sz="3200" b="1" dirty="0">
                <a:latin typeface="Andalus" panose="02020603050405020304" pitchFamily="18" charset="-78"/>
                <a:cs typeface="Andalus" panose="02020603050405020304" pitchFamily="18" charset="-78"/>
              </a:rPr>
              <a:t>In re Vogel, 482 S.W. 3d 520, 522 (Tenn. 2016)</a:t>
            </a:r>
          </a:p>
        </p:txBody>
      </p:sp>
    </p:spTree>
    <p:extLst>
      <p:ext uri="{BB962C8B-B14F-4D97-AF65-F5344CB8AC3E}">
        <p14:creationId xmlns:p14="http://schemas.microsoft.com/office/powerpoint/2010/main" val="3926720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avel">
            <a:extLst>
              <a:ext uri="{FF2B5EF4-FFF2-40B4-BE49-F238E27FC236}">
                <a16:creationId xmlns:a16="http://schemas.microsoft.com/office/drawing/2014/main" id="{86DF7C51-4AF4-4A24-ACBE-EEF27EA6B87F}"/>
              </a:ext>
            </a:extLst>
          </p:cNvPr>
          <p:cNvPicPr>
            <a:picLocks noChangeAspect="1"/>
          </p:cNvPicPr>
          <p:nvPr/>
        </p:nvPicPr>
        <p:blipFill>
          <a:blip r:embed="rId2">
            <a:alphaModFix amt="5000"/>
            <a:extLst>
              <a:ext uri="{96DAC541-7B7A-43D3-8B79-37D633B846F1}">
                <asvg:svgBlip xmlns:asvg="http://schemas.microsoft.com/office/drawing/2016/SVG/main" r:embed="rId3"/>
              </a:ext>
            </a:extLst>
          </a:blip>
          <a:stretch>
            <a:fillRect/>
          </a:stretch>
        </p:blipFill>
        <p:spPr>
          <a:xfrm>
            <a:off x="2503081" y="-163918"/>
            <a:ext cx="7185836" cy="7185836"/>
          </a:xfrm>
          <a:prstGeom prst="rect">
            <a:avLst/>
          </a:prstGeom>
        </p:spPr>
      </p:pic>
      <p:sp>
        <p:nvSpPr>
          <p:cNvPr id="2" name="Slide Number Placeholder 1">
            <a:extLst>
              <a:ext uri="{FF2B5EF4-FFF2-40B4-BE49-F238E27FC236}">
                <a16:creationId xmlns:a16="http://schemas.microsoft.com/office/drawing/2014/main" id="{A705A212-FA4C-47F7-AC31-68613B46C707}"/>
              </a:ext>
            </a:extLst>
          </p:cNvPr>
          <p:cNvSpPr>
            <a:spLocks noGrp="1"/>
          </p:cNvSpPr>
          <p:nvPr>
            <p:ph type="sldNum" sz="quarter" idx="12"/>
          </p:nvPr>
        </p:nvSpPr>
        <p:spPr/>
        <p:txBody>
          <a:bodyPr/>
          <a:lstStyle/>
          <a:p>
            <a:fld id="{13D2E340-0663-474B-992C-9192B5C45E57}" type="slidenum">
              <a:rPr lang="en-ZA" smtClean="0"/>
              <a:t>21</a:t>
            </a:fld>
            <a:endParaRPr lang="en-ZA" dirty="0"/>
          </a:p>
        </p:txBody>
      </p:sp>
      <p:sp>
        <p:nvSpPr>
          <p:cNvPr id="3" name="TextBox 2">
            <a:extLst>
              <a:ext uri="{FF2B5EF4-FFF2-40B4-BE49-F238E27FC236}">
                <a16:creationId xmlns:a16="http://schemas.microsoft.com/office/drawing/2014/main" id="{EA6DEC19-E08A-4746-9553-4DD6877CC239}"/>
              </a:ext>
            </a:extLst>
          </p:cNvPr>
          <p:cNvSpPr txBox="1"/>
          <p:nvPr/>
        </p:nvSpPr>
        <p:spPr>
          <a:xfrm>
            <a:off x="1132941" y="3167390"/>
            <a:ext cx="9926115" cy="523220"/>
          </a:xfrm>
          <a:prstGeom prst="rect">
            <a:avLst/>
          </a:prstGeom>
          <a:noFill/>
        </p:spPr>
        <p:txBody>
          <a:bodyPr wrap="none" rtlCol="0">
            <a:spAutoFit/>
          </a:bodyPr>
          <a:lstStyle/>
          <a:p>
            <a:r>
              <a:rPr lang="en-US" sz="2800" i="1" dirty="0">
                <a:latin typeface="Century Schoolbook" panose="02040604050505020304" pitchFamily="18" charset="0"/>
              </a:rPr>
              <a:t>Disciplinary Counsel v. Bartels</a:t>
            </a:r>
            <a:r>
              <a:rPr lang="en-US" sz="2800" dirty="0">
                <a:latin typeface="Century Schoolbook" panose="02040604050505020304" pitchFamily="18" charset="0"/>
              </a:rPr>
              <a:t>, 151 Ohio St. 3d 144 (2016)</a:t>
            </a:r>
          </a:p>
        </p:txBody>
      </p:sp>
    </p:spTree>
    <p:extLst>
      <p:ext uri="{BB962C8B-B14F-4D97-AF65-F5344CB8AC3E}">
        <p14:creationId xmlns:p14="http://schemas.microsoft.com/office/powerpoint/2010/main" val="3091274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avel">
            <a:extLst>
              <a:ext uri="{FF2B5EF4-FFF2-40B4-BE49-F238E27FC236}">
                <a16:creationId xmlns:a16="http://schemas.microsoft.com/office/drawing/2014/main" id="{86DF7C51-4AF4-4A24-ACBE-EEF27EA6B87F}"/>
              </a:ext>
            </a:extLst>
          </p:cNvPr>
          <p:cNvPicPr>
            <a:picLocks noChangeAspect="1"/>
          </p:cNvPicPr>
          <p:nvPr/>
        </p:nvPicPr>
        <p:blipFill>
          <a:blip r:embed="rId2">
            <a:alphaModFix amt="5000"/>
            <a:extLst>
              <a:ext uri="{96DAC541-7B7A-43D3-8B79-37D633B846F1}">
                <asvg:svgBlip xmlns:asvg="http://schemas.microsoft.com/office/drawing/2016/SVG/main" r:embed="rId3"/>
              </a:ext>
            </a:extLst>
          </a:blip>
          <a:stretch>
            <a:fillRect/>
          </a:stretch>
        </p:blipFill>
        <p:spPr>
          <a:xfrm>
            <a:off x="2503078" y="0"/>
            <a:ext cx="7185836" cy="7185836"/>
          </a:xfrm>
          <a:prstGeom prst="rect">
            <a:avLst/>
          </a:prstGeom>
        </p:spPr>
      </p:pic>
      <p:sp>
        <p:nvSpPr>
          <p:cNvPr id="2" name="Slide Number Placeholder 1">
            <a:extLst>
              <a:ext uri="{FF2B5EF4-FFF2-40B4-BE49-F238E27FC236}">
                <a16:creationId xmlns:a16="http://schemas.microsoft.com/office/drawing/2014/main" id="{A705A212-FA4C-47F7-AC31-68613B46C707}"/>
              </a:ext>
            </a:extLst>
          </p:cNvPr>
          <p:cNvSpPr>
            <a:spLocks noGrp="1"/>
          </p:cNvSpPr>
          <p:nvPr>
            <p:ph type="sldNum" sz="quarter" idx="12"/>
          </p:nvPr>
        </p:nvSpPr>
        <p:spPr/>
        <p:txBody>
          <a:bodyPr/>
          <a:lstStyle/>
          <a:p>
            <a:fld id="{13D2E340-0663-474B-992C-9192B5C45E57}" type="slidenum">
              <a:rPr lang="en-ZA" smtClean="0"/>
              <a:t>22</a:t>
            </a:fld>
            <a:endParaRPr lang="en-ZA" dirty="0"/>
          </a:p>
        </p:txBody>
      </p:sp>
      <p:sp>
        <p:nvSpPr>
          <p:cNvPr id="6" name="TextBox 5">
            <a:extLst>
              <a:ext uri="{FF2B5EF4-FFF2-40B4-BE49-F238E27FC236}">
                <a16:creationId xmlns:a16="http://schemas.microsoft.com/office/drawing/2014/main" id="{8EF7A034-53CB-4853-9B31-DD1C8C16596B}"/>
              </a:ext>
            </a:extLst>
          </p:cNvPr>
          <p:cNvSpPr txBox="1"/>
          <p:nvPr/>
        </p:nvSpPr>
        <p:spPr>
          <a:xfrm>
            <a:off x="829971" y="3115864"/>
            <a:ext cx="10532050" cy="954107"/>
          </a:xfrm>
          <a:prstGeom prst="rect">
            <a:avLst/>
          </a:prstGeom>
          <a:noFill/>
        </p:spPr>
        <p:txBody>
          <a:bodyPr wrap="none" rtlCol="0">
            <a:spAutoFit/>
          </a:bodyPr>
          <a:lstStyle/>
          <a:p>
            <a:r>
              <a:rPr lang="en-US" sz="2800" i="1" dirty="0">
                <a:ln w="3175" cmpd="sng">
                  <a:noFill/>
                </a:ln>
                <a:solidFill>
                  <a:schemeClr val="tx1">
                    <a:lumMod val="95000"/>
                    <a:lumOff val="5000"/>
                  </a:schemeClr>
                </a:solidFill>
                <a:latin typeface="Century Schoolbook" panose="02040604050505020304" pitchFamily="18" charset="0"/>
              </a:rPr>
              <a:t>Disciplinary Proceedings against Kratz</a:t>
            </a:r>
            <a:r>
              <a:rPr lang="en-US" sz="2800" dirty="0">
                <a:ln w="3175" cmpd="sng">
                  <a:noFill/>
                </a:ln>
                <a:solidFill>
                  <a:schemeClr val="tx1">
                    <a:lumMod val="95000"/>
                    <a:lumOff val="5000"/>
                  </a:schemeClr>
                </a:solidFill>
                <a:latin typeface="Century Schoolbook" panose="02040604050505020304" pitchFamily="18" charset="0"/>
              </a:rPr>
              <a:t>, 353 Wis.2d 696 (2014)</a:t>
            </a:r>
          </a:p>
          <a:p>
            <a:endParaRPr lang="en-US" sz="2800" dirty="0">
              <a:solidFill>
                <a:schemeClr val="tx1">
                  <a:lumMod val="95000"/>
                  <a:lumOff val="5000"/>
                </a:schemeClr>
              </a:solidFill>
            </a:endParaRPr>
          </a:p>
        </p:txBody>
      </p:sp>
    </p:spTree>
    <p:extLst>
      <p:ext uri="{BB962C8B-B14F-4D97-AF65-F5344CB8AC3E}">
        <p14:creationId xmlns:p14="http://schemas.microsoft.com/office/powerpoint/2010/main" val="52160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avel">
            <a:extLst>
              <a:ext uri="{FF2B5EF4-FFF2-40B4-BE49-F238E27FC236}">
                <a16:creationId xmlns:a16="http://schemas.microsoft.com/office/drawing/2014/main" id="{86DF7C51-4AF4-4A24-ACBE-EEF27EA6B87F}"/>
              </a:ext>
            </a:extLst>
          </p:cNvPr>
          <p:cNvPicPr>
            <a:picLocks noChangeAspect="1"/>
          </p:cNvPicPr>
          <p:nvPr/>
        </p:nvPicPr>
        <p:blipFill>
          <a:blip r:embed="rId2">
            <a:alphaModFix amt="5000"/>
            <a:extLst>
              <a:ext uri="{96DAC541-7B7A-43D3-8B79-37D633B846F1}">
                <asvg:svgBlip xmlns:asvg="http://schemas.microsoft.com/office/drawing/2016/SVG/main" r:embed="rId3"/>
              </a:ext>
            </a:extLst>
          </a:blip>
          <a:stretch>
            <a:fillRect/>
          </a:stretch>
        </p:blipFill>
        <p:spPr>
          <a:xfrm>
            <a:off x="2503081" y="-163918"/>
            <a:ext cx="7185836" cy="7185836"/>
          </a:xfrm>
          <a:prstGeom prst="rect">
            <a:avLst/>
          </a:prstGeom>
        </p:spPr>
      </p:pic>
      <p:sp>
        <p:nvSpPr>
          <p:cNvPr id="2" name="Slide Number Placeholder 1">
            <a:extLst>
              <a:ext uri="{FF2B5EF4-FFF2-40B4-BE49-F238E27FC236}">
                <a16:creationId xmlns:a16="http://schemas.microsoft.com/office/drawing/2014/main" id="{A705A212-FA4C-47F7-AC31-68613B46C707}"/>
              </a:ext>
            </a:extLst>
          </p:cNvPr>
          <p:cNvSpPr>
            <a:spLocks noGrp="1"/>
          </p:cNvSpPr>
          <p:nvPr>
            <p:ph type="sldNum" sz="quarter" idx="12"/>
          </p:nvPr>
        </p:nvSpPr>
        <p:spPr/>
        <p:txBody>
          <a:bodyPr/>
          <a:lstStyle/>
          <a:p>
            <a:fld id="{13D2E340-0663-474B-992C-9192B5C45E57}" type="slidenum">
              <a:rPr lang="en-ZA" smtClean="0"/>
              <a:t>23</a:t>
            </a:fld>
            <a:endParaRPr lang="en-ZA" dirty="0"/>
          </a:p>
        </p:txBody>
      </p:sp>
      <p:sp>
        <p:nvSpPr>
          <p:cNvPr id="7" name="TextBox 6">
            <a:extLst>
              <a:ext uri="{FF2B5EF4-FFF2-40B4-BE49-F238E27FC236}">
                <a16:creationId xmlns:a16="http://schemas.microsoft.com/office/drawing/2014/main" id="{7B43B0AA-CDEF-4421-86B8-7D00AB27A929}"/>
              </a:ext>
            </a:extLst>
          </p:cNvPr>
          <p:cNvSpPr txBox="1"/>
          <p:nvPr/>
        </p:nvSpPr>
        <p:spPr>
          <a:xfrm>
            <a:off x="508572" y="2933602"/>
            <a:ext cx="11174854" cy="830997"/>
          </a:xfrm>
          <a:prstGeom prst="rect">
            <a:avLst/>
          </a:prstGeom>
          <a:noFill/>
        </p:spPr>
        <p:txBody>
          <a:bodyPr wrap="none" rtlCol="0">
            <a:spAutoFit/>
          </a:bodyPr>
          <a:lstStyle/>
          <a:p>
            <a:r>
              <a:rPr lang="en-US" sz="2800" i="1" dirty="0">
                <a:latin typeface="Century Schoolbook" panose="02040604050505020304" pitchFamily="18" charset="0"/>
              </a:rPr>
              <a:t>Disciplinary Matter Involving Stanton</a:t>
            </a:r>
            <a:r>
              <a:rPr lang="en-US" sz="2800" dirty="0">
                <a:latin typeface="Century Schoolbook" panose="02040604050505020304" pitchFamily="18" charset="0"/>
              </a:rPr>
              <a:t>, 376 P.3d 693 (Alaska 2016)</a:t>
            </a:r>
          </a:p>
          <a:p>
            <a:endParaRPr lang="en-US" sz="2000" dirty="0"/>
          </a:p>
        </p:txBody>
      </p:sp>
    </p:spTree>
    <p:extLst>
      <p:ext uri="{BB962C8B-B14F-4D97-AF65-F5344CB8AC3E}">
        <p14:creationId xmlns:p14="http://schemas.microsoft.com/office/powerpoint/2010/main" val="1220142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05E652-91B3-4212-910E-B08DFFE41515}"/>
              </a:ext>
            </a:extLst>
          </p:cNvPr>
          <p:cNvSpPr>
            <a:spLocks noGrp="1"/>
          </p:cNvSpPr>
          <p:nvPr>
            <p:ph type="sldNum" sz="quarter" idx="12"/>
          </p:nvPr>
        </p:nvSpPr>
        <p:spPr/>
        <p:txBody>
          <a:bodyPr/>
          <a:lstStyle/>
          <a:p>
            <a:fld id="{13D2E340-0663-474B-992C-9192B5C45E57}" type="slidenum">
              <a:rPr lang="en-ZA" smtClean="0"/>
              <a:t>24</a:t>
            </a:fld>
            <a:endParaRPr lang="en-ZA"/>
          </a:p>
        </p:txBody>
      </p:sp>
      <p:sp>
        <p:nvSpPr>
          <p:cNvPr id="3" name="Title 4">
            <a:extLst>
              <a:ext uri="{FF2B5EF4-FFF2-40B4-BE49-F238E27FC236}">
                <a16:creationId xmlns:a16="http://schemas.microsoft.com/office/drawing/2014/main" id="{7D15B3C7-301A-4429-B117-CCB56C34C024}"/>
              </a:ext>
            </a:extLst>
          </p:cNvPr>
          <p:cNvSpPr txBox="1">
            <a:spLocks/>
          </p:cNvSpPr>
          <p:nvPr/>
        </p:nvSpPr>
        <p:spPr>
          <a:xfrm>
            <a:off x="1947673" y="551233"/>
            <a:ext cx="8296654" cy="5611823"/>
          </a:xfrm>
          <a:prstGeom prst="rect">
            <a:avLst/>
          </a:prstGeom>
        </p:spPr>
        <p:txBody>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b="1" dirty="0"/>
            </a:br>
            <a:br>
              <a:rPr lang="en-US" b="1" dirty="0"/>
            </a:br>
            <a:r>
              <a:rPr lang="en-US" b="1" dirty="0"/>
              <a:t>Problem #5</a:t>
            </a:r>
            <a:br>
              <a:rPr lang="en-US" dirty="0"/>
            </a:br>
            <a:r>
              <a:rPr lang="en-US" dirty="0"/>
              <a:t>File Retention</a:t>
            </a:r>
          </a:p>
        </p:txBody>
      </p:sp>
      <p:pic>
        <p:nvPicPr>
          <p:cNvPr id="4" name="Graphic 3" descr="Gavel">
            <a:extLst>
              <a:ext uri="{FF2B5EF4-FFF2-40B4-BE49-F238E27FC236}">
                <a16:creationId xmlns:a16="http://schemas.microsoft.com/office/drawing/2014/main" id="{B695E751-6781-48CF-A440-31F3E3873DFE}"/>
              </a:ext>
            </a:extLst>
          </p:cNvPr>
          <p:cNvPicPr>
            <a:picLocks noChangeAspect="1"/>
          </p:cNvPicPr>
          <p:nvPr/>
        </p:nvPicPr>
        <p:blipFill>
          <a:blip r:embed="rId2">
            <a:alphaModFix amt="5000"/>
            <a:extLst>
              <a:ext uri="{96DAC541-7B7A-43D3-8B79-37D633B846F1}">
                <asvg:svgBlip xmlns:asvg="http://schemas.microsoft.com/office/drawing/2016/SVG/main" r:embed="rId3"/>
              </a:ext>
            </a:extLst>
          </a:blip>
          <a:stretch>
            <a:fillRect/>
          </a:stretch>
        </p:blipFill>
        <p:spPr>
          <a:xfrm>
            <a:off x="2503081" y="-163918"/>
            <a:ext cx="7185836" cy="7185836"/>
          </a:xfrm>
          <a:prstGeom prst="rect">
            <a:avLst/>
          </a:prstGeom>
        </p:spPr>
      </p:pic>
    </p:spTree>
    <p:extLst>
      <p:ext uri="{BB962C8B-B14F-4D97-AF65-F5344CB8AC3E}">
        <p14:creationId xmlns:p14="http://schemas.microsoft.com/office/powerpoint/2010/main" val="3550434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10000"/>
                <a:lumOff val="90000"/>
              </a:schemeClr>
            </a:gs>
            <a:gs pos="35000">
              <a:schemeClr val="accent6">
                <a:lumMod val="45000"/>
                <a:lumOff val="55000"/>
              </a:schemeClr>
            </a:gs>
            <a:gs pos="61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9" name="Picture 18" descr="FEO 2015-F-160 FINAL - approved by Board 12-11-2015.docx - Word">
            <a:extLst>
              <a:ext uri="{FF2B5EF4-FFF2-40B4-BE49-F238E27FC236}">
                <a16:creationId xmlns:a16="http://schemas.microsoft.com/office/drawing/2014/main" id="{DFAC3DAE-2A4B-4876-A890-AF2F082CD58A}"/>
              </a:ext>
            </a:extLst>
          </p:cNvPr>
          <p:cNvPicPr>
            <a:picLocks noChangeAspect="1"/>
          </p:cNvPicPr>
          <p:nvPr/>
        </p:nvPicPr>
        <p:blipFill rotWithShape="1">
          <a:blip r:embed="rId2">
            <a:alphaModFix amt="20000"/>
          </a:blip>
          <a:srcRect l="26277" t="17739" r="26071" b="2857"/>
          <a:stretch/>
        </p:blipFill>
        <p:spPr>
          <a:xfrm rot="21216099">
            <a:off x="1054839" y="947845"/>
            <a:ext cx="5199322" cy="5378004"/>
          </a:xfrm>
          <a:prstGeom prst="rect">
            <a:avLst/>
          </a:prstGeom>
        </p:spPr>
      </p:pic>
      <p:pic>
        <p:nvPicPr>
          <p:cNvPr id="21" name="Picture 20" descr="FEO 2015-F-160 Amended 2-24-2016.docx - Word">
            <a:extLst>
              <a:ext uri="{FF2B5EF4-FFF2-40B4-BE49-F238E27FC236}">
                <a16:creationId xmlns:a16="http://schemas.microsoft.com/office/drawing/2014/main" id="{E6D4B094-0ED7-4EE9-ABD0-26933AB644C3}"/>
              </a:ext>
            </a:extLst>
          </p:cNvPr>
          <p:cNvPicPr>
            <a:picLocks noChangeAspect="1"/>
          </p:cNvPicPr>
          <p:nvPr/>
        </p:nvPicPr>
        <p:blipFill rotWithShape="1">
          <a:blip r:embed="rId3">
            <a:alphaModFix amt="20000"/>
          </a:blip>
          <a:srcRect l="26191" t="20000" r="25866" b="2481"/>
          <a:stretch/>
        </p:blipFill>
        <p:spPr>
          <a:xfrm rot="856755">
            <a:off x="5818731" y="1237898"/>
            <a:ext cx="5231218" cy="5316279"/>
          </a:xfrm>
          <a:prstGeom prst="rect">
            <a:avLst/>
          </a:prstGeom>
        </p:spPr>
      </p:pic>
      <p:sp>
        <p:nvSpPr>
          <p:cNvPr id="5" name="Slide Number Placeholder 4">
            <a:extLst>
              <a:ext uri="{FF2B5EF4-FFF2-40B4-BE49-F238E27FC236}">
                <a16:creationId xmlns:a16="http://schemas.microsoft.com/office/drawing/2014/main" id="{C8D30775-E195-4C4C-93B0-0261753A3724}"/>
              </a:ext>
            </a:extLst>
          </p:cNvPr>
          <p:cNvSpPr>
            <a:spLocks noGrp="1"/>
          </p:cNvSpPr>
          <p:nvPr>
            <p:ph type="sldNum" sz="quarter" idx="12"/>
          </p:nvPr>
        </p:nvSpPr>
        <p:spPr/>
        <p:txBody>
          <a:bodyPr/>
          <a:lstStyle/>
          <a:p>
            <a:fld id="{13D2E340-0663-474B-992C-9192B5C45E57}" type="slidenum">
              <a:rPr lang="en-ZA" smtClean="0"/>
              <a:t>25</a:t>
            </a:fld>
            <a:endParaRPr lang="en-ZA"/>
          </a:p>
        </p:txBody>
      </p:sp>
      <p:sp>
        <p:nvSpPr>
          <p:cNvPr id="6" name="Title 5">
            <a:extLst>
              <a:ext uri="{FF2B5EF4-FFF2-40B4-BE49-F238E27FC236}">
                <a16:creationId xmlns:a16="http://schemas.microsoft.com/office/drawing/2014/main" id="{CD2D1C51-C551-492A-BCD0-912115EA7D5C}"/>
              </a:ext>
            </a:extLst>
          </p:cNvPr>
          <p:cNvSpPr>
            <a:spLocks noGrp="1"/>
          </p:cNvSpPr>
          <p:nvPr>
            <p:ph type="title" idx="4294967295"/>
          </p:nvPr>
        </p:nvSpPr>
        <p:spPr>
          <a:xfrm>
            <a:off x="0" y="2538413"/>
            <a:ext cx="11887200" cy="785812"/>
          </a:xfrm>
        </p:spPr>
        <p:txBody>
          <a:bodyPr>
            <a:noAutofit/>
          </a:bodyPr>
          <a:lstStyle/>
          <a:p>
            <a:pPr algn="ctr"/>
            <a:r>
              <a:rPr lang="en-US" sz="3100" b="1" i="0" dirty="0">
                <a:solidFill>
                  <a:schemeClr val="tx1">
                    <a:lumMod val="95000"/>
                    <a:lumOff val="5000"/>
                  </a:schemeClr>
                </a:solidFill>
                <a:latin typeface="Castellar" panose="020A0402060406010301" pitchFamily="18" charset="0"/>
              </a:rPr>
              <a:t>Tennessee Formal Ethics Opinion 2015-F-160 (2015) </a:t>
            </a:r>
          </a:p>
        </p:txBody>
      </p:sp>
      <p:sp>
        <p:nvSpPr>
          <p:cNvPr id="9" name="TextBox 8">
            <a:extLst>
              <a:ext uri="{FF2B5EF4-FFF2-40B4-BE49-F238E27FC236}">
                <a16:creationId xmlns:a16="http://schemas.microsoft.com/office/drawing/2014/main" id="{D414B88C-F8B7-4BD6-92DB-841267DFC814}"/>
              </a:ext>
            </a:extLst>
          </p:cNvPr>
          <p:cNvSpPr txBox="1"/>
          <p:nvPr/>
        </p:nvSpPr>
        <p:spPr>
          <a:xfrm>
            <a:off x="73472" y="3429000"/>
            <a:ext cx="12045052" cy="584775"/>
          </a:xfrm>
          <a:prstGeom prst="rect">
            <a:avLst/>
          </a:prstGeom>
          <a:noFill/>
        </p:spPr>
        <p:txBody>
          <a:bodyPr wrap="square" rtlCol="0">
            <a:spAutoFit/>
          </a:bodyPr>
          <a:lstStyle/>
          <a:p>
            <a:r>
              <a:rPr lang="en-US" sz="3100" b="1" dirty="0">
                <a:latin typeface="Castellar" panose="020A0402060406010301" pitchFamily="18" charset="0"/>
              </a:rPr>
              <a:t>Tennessee Formal Ethics Opinion 2015-F-160(a)(2015)</a:t>
            </a:r>
          </a:p>
        </p:txBody>
      </p:sp>
      <p:sp>
        <p:nvSpPr>
          <p:cNvPr id="22" name="Rectangle 21">
            <a:extLst>
              <a:ext uri="{FF2B5EF4-FFF2-40B4-BE49-F238E27FC236}">
                <a16:creationId xmlns:a16="http://schemas.microsoft.com/office/drawing/2014/main" id="{EC535DCC-BAFE-4589-8151-AD6A3D9372FD}"/>
              </a:ext>
            </a:extLst>
          </p:cNvPr>
          <p:cNvSpPr/>
          <p:nvPr/>
        </p:nvSpPr>
        <p:spPr>
          <a:xfrm>
            <a:off x="0" y="6183113"/>
            <a:ext cx="12191999" cy="6748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896B68B-422A-4A7A-893E-7928D1245B5B}"/>
              </a:ext>
            </a:extLst>
          </p:cNvPr>
          <p:cNvSpPr/>
          <p:nvPr/>
        </p:nvSpPr>
        <p:spPr>
          <a:xfrm>
            <a:off x="-1" y="0"/>
            <a:ext cx="12191999" cy="6748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598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192C0-1D6D-4A31-9548-AC6C9BC6F9D6}"/>
              </a:ext>
            </a:extLst>
          </p:cNvPr>
          <p:cNvSpPr>
            <a:spLocks noGrp="1"/>
          </p:cNvSpPr>
          <p:nvPr>
            <p:ph type="sldNum" sz="quarter" idx="12"/>
          </p:nvPr>
        </p:nvSpPr>
        <p:spPr/>
        <p:txBody>
          <a:bodyPr/>
          <a:lstStyle/>
          <a:p>
            <a:fld id="{13D2E340-0663-474B-992C-9192B5C45E57}" type="slidenum">
              <a:rPr lang="en-ZA" smtClean="0"/>
              <a:t>26</a:t>
            </a:fld>
            <a:endParaRPr lang="en-ZA"/>
          </a:p>
        </p:txBody>
      </p:sp>
      <p:sp>
        <p:nvSpPr>
          <p:cNvPr id="3" name="TextBox 2">
            <a:extLst>
              <a:ext uri="{FF2B5EF4-FFF2-40B4-BE49-F238E27FC236}">
                <a16:creationId xmlns:a16="http://schemas.microsoft.com/office/drawing/2014/main" id="{AE022C79-ACC1-4C47-AE7E-EAB46CBDD6EF}"/>
              </a:ext>
            </a:extLst>
          </p:cNvPr>
          <p:cNvSpPr txBox="1"/>
          <p:nvPr/>
        </p:nvSpPr>
        <p:spPr>
          <a:xfrm>
            <a:off x="2129883" y="880946"/>
            <a:ext cx="8396868" cy="2400657"/>
          </a:xfrm>
          <a:prstGeom prst="rect">
            <a:avLst/>
          </a:prstGeom>
          <a:noFill/>
        </p:spPr>
        <p:txBody>
          <a:bodyPr wrap="square" rtlCol="0">
            <a:spAutoFit/>
          </a:bodyPr>
          <a:lstStyle/>
          <a:p>
            <a:r>
              <a:rPr lang="en-US" sz="4400" dirty="0">
                <a:latin typeface="Century Schoolbook" panose="02040604050505020304" pitchFamily="18" charset="0"/>
              </a:rPr>
              <a:t>Rule No. 1: Don’t say or write anything that you don’t want broadcast to the world!​</a:t>
            </a:r>
            <a:br>
              <a:rPr lang="en-US" dirty="0"/>
            </a:br>
            <a:endParaRPr lang="en-US" dirty="0"/>
          </a:p>
        </p:txBody>
      </p:sp>
      <p:sp>
        <p:nvSpPr>
          <p:cNvPr id="4" name="TextBox 3">
            <a:extLst>
              <a:ext uri="{FF2B5EF4-FFF2-40B4-BE49-F238E27FC236}">
                <a16:creationId xmlns:a16="http://schemas.microsoft.com/office/drawing/2014/main" id="{D3859A60-568A-4DD9-9C34-DD557F8B080B}"/>
              </a:ext>
            </a:extLst>
          </p:cNvPr>
          <p:cNvSpPr txBox="1"/>
          <p:nvPr/>
        </p:nvSpPr>
        <p:spPr>
          <a:xfrm>
            <a:off x="2129883" y="3576398"/>
            <a:ext cx="8296507" cy="2800767"/>
          </a:xfrm>
          <a:prstGeom prst="rect">
            <a:avLst/>
          </a:prstGeom>
          <a:noFill/>
        </p:spPr>
        <p:txBody>
          <a:bodyPr wrap="square" rtlCol="0">
            <a:spAutoFit/>
          </a:bodyPr>
          <a:lstStyle/>
          <a:p>
            <a:r>
              <a:rPr lang="en-US" sz="4400" dirty="0">
                <a:latin typeface="Century Schoolbook" panose="02040604050505020304" pitchFamily="18" charset="0"/>
              </a:rPr>
              <a:t>Rule No. 2: Electronic communication can be great, but immediate communication absent thought is stupid!​</a:t>
            </a:r>
          </a:p>
        </p:txBody>
      </p:sp>
      <p:pic>
        <p:nvPicPr>
          <p:cNvPr id="5" name="Graphic 4" descr="Gavel">
            <a:extLst>
              <a:ext uri="{FF2B5EF4-FFF2-40B4-BE49-F238E27FC236}">
                <a16:creationId xmlns:a16="http://schemas.microsoft.com/office/drawing/2014/main" id="{1A921A93-59E4-4F85-805B-ED618EA6FD5F}"/>
              </a:ext>
            </a:extLst>
          </p:cNvPr>
          <p:cNvPicPr>
            <a:picLocks noChangeAspect="1"/>
          </p:cNvPicPr>
          <p:nvPr/>
        </p:nvPicPr>
        <p:blipFill>
          <a:blip r:embed="rId2">
            <a:alphaModFix amt="5000"/>
            <a:extLst>
              <a:ext uri="{96DAC541-7B7A-43D3-8B79-37D633B846F1}">
                <asvg:svgBlip xmlns:asvg="http://schemas.microsoft.com/office/drawing/2016/SVG/main" r:embed="rId3"/>
              </a:ext>
            </a:extLst>
          </a:blip>
          <a:stretch>
            <a:fillRect/>
          </a:stretch>
        </p:blipFill>
        <p:spPr>
          <a:xfrm>
            <a:off x="2503081" y="-163918"/>
            <a:ext cx="7185836" cy="7185836"/>
          </a:xfrm>
          <a:prstGeom prst="rect">
            <a:avLst/>
          </a:prstGeom>
        </p:spPr>
      </p:pic>
    </p:spTree>
    <p:extLst>
      <p:ext uri="{BB962C8B-B14F-4D97-AF65-F5344CB8AC3E}">
        <p14:creationId xmlns:p14="http://schemas.microsoft.com/office/powerpoint/2010/main" val="4169813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7A2440-50B3-420A-B7ED-F6A3C6499DCF}"/>
              </a:ext>
            </a:extLst>
          </p:cNvPr>
          <p:cNvSpPr>
            <a:spLocks noGrp="1"/>
          </p:cNvSpPr>
          <p:nvPr>
            <p:ph type="sldNum" sz="quarter" idx="12"/>
          </p:nvPr>
        </p:nvSpPr>
        <p:spPr/>
        <p:txBody>
          <a:bodyPr/>
          <a:lstStyle/>
          <a:p>
            <a:fld id="{13D2E340-0663-474B-992C-9192B5C45E57}" type="slidenum">
              <a:rPr lang="en-ZA" smtClean="0"/>
              <a:t>27</a:t>
            </a:fld>
            <a:endParaRPr lang="en-ZA"/>
          </a:p>
        </p:txBody>
      </p:sp>
      <p:sp>
        <p:nvSpPr>
          <p:cNvPr id="3" name="TextBox 2">
            <a:extLst>
              <a:ext uri="{FF2B5EF4-FFF2-40B4-BE49-F238E27FC236}">
                <a16:creationId xmlns:a16="http://schemas.microsoft.com/office/drawing/2014/main" id="{A6330AF3-8DB0-46AC-90ED-837E9EA8CD40}"/>
              </a:ext>
            </a:extLst>
          </p:cNvPr>
          <p:cNvSpPr txBox="1"/>
          <p:nvPr/>
        </p:nvSpPr>
        <p:spPr>
          <a:xfrm>
            <a:off x="3612996" y="186884"/>
            <a:ext cx="7359805" cy="1446550"/>
          </a:xfrm>
          <a:prstGeom prst="rect">
            <a:avLst/>
          </a:prstGeom>
          <a:noFill/>
        </p:spPr>
        <p:txBody>
          <a:bodyPr wrap="square" rtlCol="0">
            <a:spAutoFit/>
          </a:bodyPr>
          <a:lstStyle/>
          <a:p>
            <a:r>
              <a:rPr lang="en-US" sz="4400" b="1" i="1" dirty="0">
                <a:latin typeface="Century Schoolbook" panose="02040604050505020304" pitchFamily="18" charset="0"/>
              </a:rPr>
              <a:t>Two options:</a:t>
            </a:r>
            <a:r>
              <a:rPr lang="en-US" sz="4400" dirty="0">
                <a:latin typeface="Century Schoolbook" panose="02040604050505020304" pitchFamily="18" charset="0"/>
              </a:rPr>
              <a:t>​</a:t>
            </a:r>
            <a:br>
              <a:rPr lang="en-US" sz="4400" dirty="0">
                <a:latin typeface="Century Schoolbook" panose="02040604050505020304" pitchFamily="18" charset="0"/>
              </a:rPr>
            </a:br>
            <a:endParaRPr lang="en-US" sz="4400" dirty="0">
              <a:latin typeface="Century Schoolbook" panose="02040604050505020304" pitchFamily="18" charset="0"/>
            </a:endParaRPr>
          </a:p>
        </p:txBody>
      </p:sp>
      <p:sp>
        <p:nvSpPr>
          <p:cNvPr id="4" name="TextBox 3">
            <a:extLst>
              <a:ext uri="{FF2B5EF4-FFF2-40B4-BE49-F238E27FC236}">
                <a16:creationId xmlns:a16="http://schemas.microsoft.com/office/drawing/2014/main" id="{10FBC1B7-96A3-4E85-ABA8-500054A52DF7}"/>
              </a:ext>
            </a:extLst>
          </p:cNvPr>
          <p:cNvSpPr txBox="1"/>
          <p:nvPr/>
        </p:nvSpPr>
        <p:spPr>
          <a:xfrm>
            <a:off x="1411940" y="1050985"/>
            <a:ext cx="10641710" cy="2800767"/>
          </a:xfrm>
          <a:prstGeom prst="rect">
            <a:avLst/>
          </a:prstGeom>
          <a:noFill/>
        </p:spPr>
        <p:txBody>
          <a:bodyPr wrap="square" rtlCol="0">
            <a:spAutoFit/>
          </a:bodyPr>
          <a:lstStyle/>
          <a:p>
            <a:r>
              <a:rPr lang="en-US" sz="4400" dirty="0">
                <a:latin typeface="Century Schoolbook" panose="02040604050505020304" pitchFamily="18" charset="0"/>
              </a:rPr>
              <a:t>1. </a:t>
            </a:r>
            <a:r>
              <a:rPr lang="en-US" sz="4000" dirty="0">
                <a:latin typeface="Century Schoolbook" panose="02040604050505020304" pitchFamily="18" charset="0"/>
              </a:rPr>
              <a:t>No messaging/texting with 			clients, counsel, court staff, 	witnesses, </a:t>
            </a:r>
            <a:r>
              <a:rPr lang="en-US" sz="4000" dirty="0" err="1">
                <a:latin typeface="Century Schoolbook" panose="02040604050505020304" pitchFamily="18" charset="0"/>
              </a:rPr>
              <a:t>etc</a:t>
            </a:r>
            <a:r>
              <a:rPr lang="en-US" sz="4000" dirty="0">
                <a:latin typeface="Century Schoolbook" panose="02040604050505020304" pitchFamily="18" charset="0"/>
              </a:rPr>
              <a:t> about a client matter</a:t>
            </a:r>
            <a:r>
              <a:rPr lang="en-US" sz="4400" dirty="0">
                <a:latin typeface="Century Schoolbook" panose="02040604050505020304" pitchFamily="18" charset="0"/>
              </a:rPr>
              <a:t>​</a:t>
            </a:r>
            <a:br>
              <a:rPr lang="en-US" sz="4400" dirty="0">
                <a:latin typeface="Century Schoolbook" panose="02040604050505020304" pitchFamily="18" charset="0"/>
              </a:rPr>
            </a:br>
            <a:endParaRPr lang="en-US" sz="4400" dirty="0">
              <a:latin typeface="Century Schoolbook" panose="02040604050505020304" pitchFamily="18" charset="0"/>
            </a:endParaRPr>
          </a:p>
        </p:txBody>
      </p:sp>
      <p:sp>
        <p:nvSpPr>
          <p:cNvPr id="5" name="TextBox 4">
            <a:extLst>
              <a:ext uri="{FF2B5EF4-FFF2-40B4-BE49-F238E27FC236}">
                <a16:creationId xmlns:a16="http://schemas.microsoft.com/office/drawing/2014/main" id="{6CD15E87-7DF8-4774-BB33-47C42CD0DD6F}"/>
              </a:ext>
            </a:extLst>
          </p:cNvPr>
          <p:cNvSpPr txBox="1"/>
          <p:nvPr/>
        </p:nvSpPr>
        <p:spPr>
          <a:xfrm>
            <a:off x="1411940" y="3158007"/>
            <a:ext cx="11415133" cy="1323439"/>
          </a:xfrm>
          <a:prstGeom prst="rect">
            <a:avLst/>
          </a:prstGeom>
          <a:noFill/>
        </p:spPr>
        <p:txBody>
          <a:bodyPr wrap="square" rtlCol="0">
            <a:spAutoFit/>
          </a:bodyPr>
          <a:lstStyle/>
          <a:p>
            <a:r>
              <a:rPr lang="en-US" sz="4000" dirty="0">
                <a:latin typeface="Century Schoolbook" panose="02040604050505020304" pitchFamily="18" charset="0"/>
              </a:rPr>
              <a:t>2. Texting, but preserve the texts for the file​</a:t>
            </a:r>
            <a:br>
              <a:rPr lang="en-US" sz="4000" dirty="0">
                <a:latin typeface="Century Schoolbook" panose="02040604050505020304" pitchFamily="18" charset="0"/>
              </a:rPr>
            </a:br>
            <a:endParaRPr lang="en-US" sz="4000" dirty="0">
              <a:latin typeface="Century Schoolbook" panose="02040604050505020304" pitchFamily="18" charset="0"/>
            </a:endParaRPr>
          </a:p>
        </p:txBody>
      </p:sp>
      <p:sp>
        <p:nvSpPr>
          <p:cNvPr id="6" name="TextBox 5">
            <a:extLst>
              <a:ext uri="{FF2B5EF4-FFF2-40B4-BE49-F238E27FC236}">
                <a16:creationId xmlns:a16="http://schemas.microsoft.com/office/drawing/2014/main" id="{378D5B62-CB13-48A6-B0F9-49A68F90545C}"/>
              </a:ext>
            </a:extLst>
          </p:cNvPr>
          <p:cNvSpPr txBox="1"/>
          <p:nvPr/>
        </p:nvSpPr>
        <p:spPr>
          <a:xfrm>
            <a:off x="1411940" y="4119567"/>
            <a:ext cx="10274538" cy="2123658"/>
          </a:xfrm>
          <a:prstGeom prst="rect">
            <a:avLst/>
          </a:prstGeom>
          <a:noFill/>
        </p:spPr>
        <p:txBody>
          <a:bodyPr wrap="square" rtlCol="0">
            <a:spAutoFit/>
          </a:bodyPr>
          <a:lstStyle/>
          <a:p>
            <a:r>
              <a:rPr lang="en-US" sz="4300" dirty="0">
                <a:latin typeface="Century Schoolbook" panose="02040604050505020304" pitchFamily="18" charset="0"/>
              </a:rPr>
              <a:t>REMEMBER: Don’t write anything you wouldn’t want to see as an exhibit in court (or broadcast to the world)</a:t>
            </a:r>
          </a:p>
        </p:txBody>
      </p:sp>
      <p:pic>
        <p:nvPicPr>
          <p:cNvPr id="7" name="Graphic 6" descr="Gavel">
            <a:extLst>
              <a:ext uri="{FF2B5EF4-FFF2-40B4-BE49-F238E27FC236}">
                <a16:creationId xmlns:a16="http://schemas.microsoft.com/office/drawing/2014/main" id="{41BE7138-816F-47BF-B513-F183BBB1F006}"/>
              </a:ext>
            </a:extLst>
          </p:cNvPr>
          <p:cNvPicPr>
            <a:picLocks noChangeAspect="1"/>
          </p:cNvPicPr>
          <p:nvPr/>
        </p:nvPicPr>
        <p:blipFill>
          <a:blip r:embed="rId2">
            <a:alphaModFix amt="5000"/>
            <a:extLst>
              <a:ext uri="{96DAC541-7B7A-43D3-8B79-37D633B846F1}">
                <asvg:svgBlip xmlns:asvg="http://schemas.microsoft.com/office/drawing/2016/SVG/main" r:embed="rId3"/>
              </a:ext>
            </a:extLst>
          </a:blip>
          <a:stretch>
            <a:fillRect/>
          </a:stretch>
        </p:blipFill>
        <p:spPr>
          <a:xfrm>
            <a:off x="2503081" y="-163918"/>
            <a:ext cx="7185836" cy="7185836"/>
          </a:xfrm>
          <a:prstGeom prst="rect">
            <a:avLst/>
          </a:prstGeom>
        </p:spPr>
      </p:pic>
    </p:spTree>
    <p:extLst>
      <p:ext uri="{BB962C8B-B14F-4D97-AF65-F5344CB8AC3E}">
        <p14:creationId xmlns:p14="http://schemas.microsoft.com/office/powerpoint/2010/main" val="2300063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C247-C17B-45F8-8747-54DD5BBF7484}"/>
              </a:ext>
            </a:extLst>
          </p:cNvPr>
          <p:cNvSpPr>
            <a:spLocks noGrp="1"/>
          </p:cNvSpPr>
          <p:nvPr>
            <p:ph type="title"/>
          </p:nvPr>
        </p:nvSpPr>
        <p:spPr>
          <a:xfrm>
            <a:off x="1480779" y="1152907"/>
            <a:ext cx="10058400" cy="1371600"/>
          </a:xfrm>
        </p:spPr>
        <p:txBody>
          <a:bodyPr>
            <a:normAutofit fontScale="90000"/>
          </a:bodyPr>
          <a:lstStyle/>
          <a:p>
            <a:r>
              <a:rPr lang="en-US" b="1" i="1" dirty="0">
                <a:latin typeface="Century Schoolbook" panose="02040604050505020304" pitchFamily="18" charset="0"/>
              </a:rPr>
              <a:t>How do I do this?</a:t>
            </a:r>
            <a:br>
              <a:rPr lang="en-US" b="1" dirty="0">
                <a:latin typeface="Century Schoolbook" panose="02040604050505020304" pitchFamily="18" charset="0"/>
              </a:rPr>
            </a:br>
            <a:br>
              <a:rPr lang="en-US" dirty="0">
                <a:latin typeface="Century Schoolbook" panose="02040604050505020304" pitchFamily="18" charset="0"/>
              </a:rPr>
            </a:br>
            <a:r>
              <a:rPr lang="en-US" sz="3300" dirty="0">
                <a:latin typeface="Century Schoolbook" panose="02040604050505020304" pitchFamily="18" charset="0"/>
              </a:rPr>
              <a:t>1. Screenshots/printing from your phone</a:t>
            </a:r>
            <a:br>
              <a:rPr lang="en-US" sz="3300" dirty="0">
                <a:latin typeface="Century Schoolbook" panose="02040604050505020304" pitchFamily="18" charset="0"/>
              </a:rPr>
            </a:br>
            <a:br>
              <a:rPr lang="en-US" sz="3300" dirty="0">
                <a:latin typeface="Century Schoolbook" panose="02040604050505020304" pitchFamily="18" charset="0"/>
              </a:rPr>
            </a:br>
            <a:r>
              <a:rPr lang="en-US" sz="3300" dirty="0">
                <a:latin typeface="Century Schoolbook" panose="02040604050505020304" pitchFamily="18" charset="0"/>
              </a:rPr>
              <a:t>2. Phone Apps / Text Archiving Apps (like </a:t>
            </a:r>
            <a:r>
              <a:rPr lang="en-US" sz="3300" dirty="0" err="1">
                <a:latin typeface="Century Schoolbook" panose="02040604050505020304" pitchFamily="18" charset="0"/>
              </a:rPr>
              <a:t>iExplorer</a:t>
            </a:r>
            <a:r>
              <a:rPr lang="en-US" sz="3300" dirty="0">
                <a:latin typeface="Century Schoolbook" panose="02040604050505020304" pitchFamily="18" charset="0"/>
              </a:rPr>
              <a:t>)</a:t>
            </a:r>
            <a:br>
              <a:rPr lang="en-US" sz="3300" dirty="0">
                <a:latin typeface="Century Schoolbook" panose="02040604050505020304" pitchFamily="18" charset="0"/>
              </a:rPr>
            </a:br>
            <a:br>
              <a:rPr lang="en-US" sz="3300" dirty="0">
                <a:latin typeface="Century Schoolbook" panose="02040604050505020304" pitchFamily="18" charset="0"/>
              </a:rPr>
            </a:br>
            <a:r>
              <a:rPr lang="en-US" sz="3300" dirty="0">
                <a:latin typeface="Century Schoolbook" panose="02040604050505020304" pitchFamily="18" charset="0"/>
              </a:rPr>
              <a:t>3. Windows 10: </a:t>
            </a:r>
            <a:br>
              <a:rPr lang="en-US" sz="3300" dirty="0">
                <a:latin typeface="Century Schoolbook" panose="02040604050505020304" pitchFamily="18" charset="0"/>
              </a:rPr>
            </a:br>
            <a:r>
              <a:rPr lang="en-US" sz="3300" dirty="0">
                <a:latin typeface="Century Schoolbook" panose="02040604050505020304" pitchFamily="18" charset="0"/>
              </a:rPr>
              <a:t>Your Phone Companion</a:t>
            </a:r>
            <a:br>
              <a:rPr lang="en-US" sz="3300" dirty="0">
                <a:latin typeface="Century Schoolbook" panose="02040604050505020304" pitchFamily="18" charset="0"/>
              </a:rPr>
            </a:br>
            <a:br>
              <a:rPr lang="en-US" sz="3300" dirty="0">
                <a:latin typeface="Century Schoolbook" panose="02040604050505020304" pitchFamily="18" charset="0"/>
              </a:rPr>
            </a:br>
            <a:r>
              <a:rPr lang="en-US" sz="3300" dirty="0">
                <a:latin typeface="Century Schoolbook" panose="02040604050505020304" pitchFamily="18" charset="0"/>
              </a:rPr>
              <a:t>4. MacOS:</a:t>
            </a:r>
            <a:br>
              <a:rPr lang="en-US" sz="3300" dirty="0">
                <a:latin typeface="Century Schoolbook" panose="02040604050505020304" pitchFamily="18" charset="0"/>
              </a:rPr>
            </a:br>
            <a:r>
              <a:rPr lang="en-US" sz="3300" dirty="0">
                <a:latin typeface="Century Schoolbook" panose="02040604050505020304" pitchFamily="18" charset="0"/>
              </a:rPr>
              <a:t>iMessage (with text message forwarding turned on)</a:t>
            </a:r>
          </a:p>
        </p:txBody>
      </p:sp>
      <p:sp>
        <p:nvSpPr>
          <p:cNvPr id="3" name="Slide Number Placeholder 2">
            <a:extLst>
              <a:ext uri="{FF2B5EF4-FFF2-40B4-BE49-F238E27FC236}">
                <a16:creationId xmlns:a16="http://schemas.microsoft.com/office/drawing/2014/main" id="{009D6BC8-F3CE-44E8-A0A5-DD557D1316BA}"/>
              </a:ext>
            </a:extLst>
          </p:cNvPr>
          <p:cNvSpPr>
            <a:spLocks noGrp="1"/>
          </p:cNvSpPr>
          <p:nvPr>
            <p:ph type="sldNum" sz="quarter" idx="12"/>
          </p:nvPr>
        </p:nvSpPr>
        <p:spPr/>
        <p:txBody>
          <a:bodyPr/>
          <a:lstStyle/>
          <a:p>
            <a:fld id="{13D2E340-0663-474B-992C-9192B5C45E57}" type="slidenum">
              <a:rPr lang="en-ZA" smtClean="0"/>
              <a:t>28</a:t>
            </a:fld>
            <a:endParaRPr lang="en-ZA"/>
          </a:p>
        </p:txBody>
      </p:sp>
      <p:pic>
        <p:nvPicPr>
          <p:cNvPr id="4" name="Graphic 3" descr="Gavel">
            <a:extLst>
              <a:ext uri="{FF2B5EF4-FFF2-40B4-BE49-F238E27FC236}">
                <a16:creationId xmlns:a16="http://schemas.microsoft.com/office/drawing/2014/main" id="{A02657F0-1127-460F-9E27-AB4BD1B9757E}"/>
              </a:ext>
            </a:extLst>
          </p:cNvPr>
          <p:cNvPicPr>
            <a:picLocks noChangeAspect="1"/>
          </p:cNvPicPr>
          <p:nvPr/>
        </p:nvPicPr>
        <p:blipFill>
          <a:blip r:embed="rId2">
            <a:alphaModFix amt="5000"/>
            <a:extLst>
              <a:ext uri="{96DAC541-7B7A-43D3-8B79-37D633B846F1}">
                <asvg:svgBlip xmlns:asvg="http://schemas.microsoft.com/office/drawing/2016/SVG/main" r:embed="rId3"/>
              </a:ext>
            </a:extLst>
          </a:blip>
          <a:stretch>
            <a:fillRect/>
          </a:stretch>
        </p:blipFill>
        <p:spPr>
          <a:xfrm>
            <a:off x="2503081" y="-163918"/>
            <a:ext cx="7185836" cy="7185836"/>
          </a:xfrm>
          <a:prstGeom prst="rect">
            <a:avLst/>
          </a:prstGeom>
        </p:spPr>
      </p:pic>
    </p:spTree>
    <p:extLst>
      <p:ext uri="{BB962C8B-B14F-4D97-AF65-F5344CB8AC3E}">
        <p14:creationId xmlns:p14="http://schemas.microsoft.com/office/powerpoint/2010/main" val="3395075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89D5-533D-4D75-B0E7-9463D5EF593B}"/>
              </a:ext>
            </a:extLst>
          </p:cNvPr>
          <p:cNvSpPr>
            <a:spLocks noGrp="1"/>
          </p:cNvSpPr>
          <p:nvPr>
            <p:ph type="title"/>
          </p:nvPr>
        </p:nvSpPr>
        <p:spPr/>
        <p:txBody>
          <a:bodyPr>
            <a:normAutofit/>
          </a:bodyPr>
          <a:lstStyle/>
          <a:p>
            <a:r>
              <a:rPr lang="en-US" b="1" i="1" dirty="0">
                <a:latin typeface="Century Schoolbook" panose="02040604050505020304" pitchFamily="18" charset="0"/>
              </a:rPr>
              <a:t>Phone Apps / Text Archiving Apps</a:t>
            </a:r>
          </a:p>
        </p:txBody>
      </p:sp>
      <p:sp>
        <p:nvSpPr>
          <p:cNvPr id="3" name="Slide Number Placeholder 2">
            <a:extLst>
              <a:ext uri="{FF2B5EF4-FFF2-40B4-BE49-F238E27FC236}">
                <a16:creationId xmlns:a16="http://schemas.microsoft.com/office/drawing/2014/main" id="{E902E306-D5BE-4474-B0EF-AAD87F1B9953}"/>
              </a:ext>
            </a:extLst>
          </p:cNvPr>
          <p:cNvSpPr>
            <a:spLocks noGrp="1"/>
          </p:cNvSpPr>
          <p:nvPr>
            <p:ph type="sldNum" sz="quarter" idx="12"/>
          </p:nvPr>
        </p:nvSpPr>
        <p:spPr/>
        <p:txBody>
          <a:bodyPr/>
          <a:lstStyle/>
          <a:p>
            <a:fld id="{13D2E340-0663-474B-992C-9192B5C45E57}" type="slidenum">
              <a:rPr lang="en-ZA" smtClean="0"/>
              <a:t>29</a:t>
            </a:fld>
            <a:endParaRPr lang="en-ZA"/>
          </a:p>
        </p:txBody>
      </p:sp>
      <p:sp>
        <p:nvSpPr>
          <p:cNvPr id="4" name="TextBox 3">
            <a:extLst>
              <a:ext uri="{FF2B5EF4-FFF2-40B4-BE49-F238E27FC236}">
                <a16:creationId xmlns:a16="http://schemas.microsoft.com/office/drawing/2014/main" id="{E66E84F1-D1DF-4351-BE7A-CA76348C3BF3}"/>
              </a:ext>
            </a:extLst>
          </p:cNvPr>
          <p:cNvSpPr txBox="1"/>
          <p:nvPr/>
        </p:nvSpPr>
        <p:spPr>
          <a:xfrm>
            <a:off x="1235476" y="2781704"/>
            <a:ext cx="9889724" cy="2062103"/>
          </a:xfrm>
          <a:prstGeom prst="rect">
            <a:avLst/>
          </a:prstGeom>
          <a:noFill/>
        </p:spPr>
        <p:txBody>
          <a:bodyPr wrap="square" rtlCol="0">
            <a:spAutoFit/>
          </a:bodyPr>
          <a:lstStyle/>
          <a:p>
            <a:r>
              <a:rPr lang="en-US" sz="3200" dirty="0"/>
              <a:t>“How to save text messages in Android and iOS”</a:t>
            </a:r>
          </a:p>
          <a:p>
            <a:r>
              <a:rPr lang="en-US" sz="3200" dirty="0"/>
              <a:t>By Simon Hill, </a:t>
            </a:r>
            <a:r>
              <a:rPr lang="en-US" sz="3200" i="1" dirty="0"/>
              <a:t>Digital Trends</a:t>
            </a:r>
            <a:r>
              <a:rPr lang="en-US" sz="3200" dirty="0"/>
              <a:t>, June 18, 2018</a:t>
            </a:r>
          </a:p>
          <a:p>
            <a:r>
              <a:rPr lang="en-US" sz="3200" dirty="0">
                <a:hlinkClick r:id="rId2"/>
              </a:rPr>
              <a:t>https://www.digitaltrends.com/mobile/how-to-save-text-messages/</a:t>
            </a:r>
            <a:endParaRPr lang="en-US" sz="3200" dirty="0"/>
          </a:p>
        </p:txBody>
      </p:sp>
      <p:pic>
        <p:nvPicPr>
          <p:cNvPr id="5" name="Graphic 4" descr="Gavel">
            <a:extLst>
              <a:ext uri="{FF2B5EF4-FFF2-40B4-BE49-F238E27FC236}">
                <a16:creationId xmlns:a16="http://schemas.microsoft.com/office/drawing/2014/main" id="{91675282-351B-4C56-AE20-8C1B837AD281}"/>
              </a:ext>
            </a:extLst>
          </p:cNvPr>
          <p:cNvPicPr>
            <a:picLocks noChangeAspect="1"/>
          </p:cNvPicPr>
          <p:nvPr/>
        </p:nvPicPr>
        <p:blipFill>
          <a:blip r:embed="rId3">
            <a:alphaModFix amt="5000"/>
            <a:extLst>
              <a:ext uri="{96DAC541-7B7A-43D3-8B79-37D633B846F1}">
                <asvg:svgBlip xmlns:asvg="http://schemas.microsoft.com/office/drawing/2016/SVG/main" r:embed="rId4"/>
              </a:ext>
            </a:extLst>
          </a:blip>
          <a:stretch>
            <a:fillRect/>
          </a:stretch>
        </p:blipFill>
        <p:spPr>
          <a:xfrm>
            <a:off x="2503081" y="-163918"/>
            <a:ext cx="7185836" cy="7185836"/>
          </a:xfrm>
          <a:prstGeom prst="rect">
            <a:avLst/>
          </a:prstGeom>
        </p:spPr>
      </p:pic>
    </p:spTree>
    <p:extLst>
      <p:ext uri="{BB962C8B-B14F-4D97-AF65-F5344CB8AC3E}">
        <p14:creationId xmlns:p14="http://schemas.microsoft.com/office/powerpoint/2010/main" val="1647075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10000"/>
                <a:lumOff val="90000"/>
              </a:schemeClr>
            </a:gs>
            <a:gs pos="35000">
              <a:schemeClr val="accent6">
                <a:lumMod val="45000"/>
                <a:lumOff val="55000"/>
              </a:schemeClr>
            </a:gs>
            <a:gs pos="61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A7638F-23F6-430B-AF55-57B384201F0D}"/>
              </a:ext>
            </a:extLst>
          </p:cNvPr>
          <p:cNvSpPr>
            <a:spLocks noGrp="1"/>
          </p:cNvSpPr>
          <p:nvPr>
            <p:ph type="sldNum" sz="quarter" idx="12"/>
          </p:nvPr>
        </p:nvSpPr>
        <p:spPr/>
        <p:txBody>
          <a:bodyPr/>
          <a:lstStyle/>
          <a:p>
            <a:fld id="{13D2E340-0663-474B-992C-9192B5C45E57}" type="slidenum">
              <a:rPr lang="en-ZA" smtClean="0"/>
              <a:t>3</a:t>
            </a:fld>
            <a:endParaRPr lang="en-ZA"/>
          </a:p>
        </p:txBody>
      </p:sp>
      <p:pic>
        <p:nvPicPr>
          <p:cNvPr id="4" name="Picture 3">
            <a:extLst>
              <a:ext uri="{FF2B5EF4-FFF2-40B4-BE49-F238E27FC236}">
                <a16:creationId xmlns:a16="http://schemas.microsoft.com/office/drawing/2014/main" id="{9A26EF82-63D2-4C9F-914B-4C26217CFC79}"/>
              </a:ext>
            </a:extLst>
          </p:cNvPr>
          <p:cNvPicPr/>
          <p:nvPr/>
        </p:nvPicPr>
        <p:blipFill rotWithShape="1">
          <a:blip r:embed="rId2">
            <a:extLst>
              <a:ext uri="{28A0092B-C50C-407E-A947-70E740481C1C}">
                <a14:useLocalDpi xmlns:a14="http://schemas.microsoft.com/office/drawing/2010/main" val="0"/>
              </a:ext>
            </a:extLst>
          </a:blip>
          <a:srcRect l="1312" t="1066" r="728" b="1733"/>
          <a:stretch/>
        </p:blipFill>
        <p:spPr bwMode="auto">
          <a:xfrm>
            <a:off x="1539070" y="898550"/>
            <a:ext cx="8876370" cy="5501623"/>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E2EFA382-AC9F-4EF4-8F40-D7A0459373A0}"/>
              </a:ext>
            </a:extLst>
          </p:cNvPr>
          <p:cNvSpPr txBox="1"/>
          <p:nvPr/>
        </p:nvSpPr>
        <p:spPr>
          <a:xfrm>
            <a:off x="2121535" y="0"/>
            <a:ext cx="771144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Nature of Complaints</a:t>
            </a:r>
          </a:p>
        </p:txBody>
      </p:sp>
    </p:spTree>
    <p:extLst>
      <p:ext uri="{BB962C8B-B14F-4D97-AF65-F5344CB8AC3E}">
        <p14:creationId xmlns:p14="http://schemas.microsoft.com/office/powerpoint/2010/main" val="1550738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279B-9985-4BA6-9372-316891B5F51A}"/>
              </a:ext>
            </a:extLst>
          </p:cNvPr>
          <p:cNvSpPr>
            <a:spLocks noGrp="1"/>
          </p:cNvSpPr>
          <p:nvPr>
            <p:ph type="title"/>
          </p:nvPr>
        </p:nvSpPr>
        <p:spPr/>
        <p:txBody>
          <a:bodyPr>
            <a:normAutofit/>
          </a:bodyPr>
          <a:lstStyle/>
          <a:p>
            <a:r>
              <a:rPr lang="en-US" dirty="0">
                <a:latin typeface="Century Schoolbook" panose="02040604050505020304" pitchFamily="18" charset="0"/>
              </a:rPr>
              <a:t>Windows 10: Your Phone Companion</a:t>
            </a:r>
          </a:p>
        </p:txBody>
      </p:sp>
      <p:sp>
        <p:nvSpPr>
          <p:cNvPr id="3" name="Slide Number Placeholder 2">
            <a:extLst>
              <a:ext uri="{FF2B5EF4-FFF2-40B4-BE49-F238E27FC236}">
                <a16:creationId xmlns:a16="http://schemas.microsoft.com/office/drawing/2014/main" id="{07E9C65B-A2BB-40BC-9B57-4D5569152A6B}"/>
              </a:ext>
            </a:extLst>
          </p:cNvPr>
          <p:cNvSpPr>
            <a:spLocks noGrp="1"/>
          </p:cNvSpPr>
          <p:nvPr>
            <p:ph type="sldNum" sz="quarter" idx="12"/>
          </p:nvPr>
        </p:nvSpPr>
        <p:spPr/>
        <p:txBody>
          <a:bodyPr/>
          <a:lstStyle/>
          <a:p>
            <a:fld id="{13D2E340-0663-474B-992C-9192B5C45E57}" type="slidenum">
              <a:rPr lang="en-ZA" smtClean="0"/>
              <a:t>30</a:t>
            </a:fld>
            <a:endParaRPr lang="en-ZA"/>
          </a:p>
        </p:txBody>
      </p:sp>
      <p:sp>
        <p:nvSpPr>
          <p:cNvPr id="4" name="Rectangle 3">
            <a:extLst>
              <a:ext uri="{FF2B5EF4-FFF2-40B4-BE49-F238E27FC236}">
                <a16:creationId xmlns:a16="http://schemas.microsoft.com/office/drawing/2014/main" id="{752F5483-D005-429C-987C-DBC105407C3F}"/>
              </a:ext>
            </a:extLst>
          </p:cNvPr>
          <p:cNvSpPr/>
          <p:nvPr/>
        </p:nvSpPr>
        <p:spPr>
          <a:xfrm>
            <a:off x="512577" y="3815668"/>
            <a:ext cx="3577702" cy="1200329"/>
          </a:xfrm>
          <a:prstGeom prst="rect">
            <a:avLst/>
          </a:prstGeom>
        </p:spPr>
        <p:txBody>
          <a:bodyPr wrap="square">
            <a:spAutoFit/>
          </a:bodyPr>
          <a:lstStyle/>
          <a:p>
            <a:r>
              <a:rPr lang="en-US" dirty="0">
                <a:hlinkClick r:id="rId2"/>
              </a:rPr>
              <a:t>https://www.techrepublic.com/article/how-to-access-your-android-phones-texts-and-photos-in-windows-10/</a:t>
            </a:r>
            <a:endParaRPr lang="en-US" dirty="0"/>
          </a:p>
        </p:txBody>
      </p:sp>
      <p:pic>
        <p:nvPicPr>
          <p:cNvPr id="1026" name="Picture 2" descr="figure-h">
            <a:extLst>
              <a:ext uri="{FF2B5EF4-FFF2-40B4-BE49-F238E27FC236}">
                <a16:creationId xmlns:a16="http://schemas.microsoft.com/office/drawing/2014/main" id="{E598C398-23ED-49D0-A3CB-856D93259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920" y="1796275"/>
            <a:ext cx="7334250" cy="4514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4C03DD0-5D5A-40FD-81A9-B186C7064064}"/>
              </a:ext>
            </a:extLst>
          </p:cNvPr>
          <p:cNvSpPr txBox="1"/>
          <p:nvPr/>
        </p:nvSpPr>
        <p:spPr>
          <a:xfrm>
            <a:off x="531812" y="1951672"/>
            <a:ext cx="3558467" cy="1477328"/>
          </a:xfrm>
          <a:prstGeom prst="rect">
            <a:avLst/>
          </a:prstGeom>
          <a:noFill/>
        </p:spPr>
        <p:txBody>
          <a:bodyPr wrap="square" rtlCol="0">
            <a:spAutoFit/>
          </a:bodyPr>
          <a:lstStyle/>
          <a:p>
            <a:r>
              <a:rPr lang="en-US" dirty="0"/>
              <a:t>“How to Access your Android phone’s texts and photos in Windows 10” by Lance Whitney, TechRepublic, March 20, 2019</a:t>
            </a:r>
          </a:p>
        </p:txBody>
      </p:sp>
    </p:spTree>
    <p:extLst>
      <p:ext uri="{BB962C8B-B14F-4D97-AF65-F5344CB8AC3E}">
        <p14:creationId xmlns:p14="http://schemas.microsoft.com/office/powerpoint/2010/main" val="3197566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610B-F4E2-4239-A97A-1BC26D4D4BA5}"/>
              </a:ext>
            </a:extLst>
          </p:cNvPr>
          <p:cNvSpPr>
            <a:spLocks noGrp="1"/>
          </p:cNvSpPr>
          <p:nvPr>
            <p:ph type="title"/>
          </p:nvPr>
        </p:nvSpPr>
        <p:spPr>
          <a:xfrm>
            <a:off x="1428619" y="284544"/>
            <a:ext cx="10058400" cy="1371600"/>
          </a:xfrm>
        </p:spPr>
        <p:txBody>
          <a:bodyPr>
            <a:normAutofit/>
          </a:bodyPr>
          <a:lstStyle/>
          <a:p>
            <a:r>
              <a:rPr lang="en-US" sz="4300" dirty="0" err="1">
                <a:latin typeface="Century Schoolbook" panose="02040604050505020304" pitchFamily="18" charset="0"/>
              </a:rPr>
              <a:t>MacOs</a:t>
            </a:r>
            <a:endParaRPr lang="en-US" sz="4300" dirty="0">
              <a:latin typeface="Century Schoolbook" panose="02040604050505020304" pitchFamily="18" charset="0"/>
            </a:endParaRPr>
          </a:p>
        </p:txBody>
      </p:sp>
      <p:sp>
        <p:nvSpPr>
          <p:cNvPr id="3" name="Slide Number Placeholder 2">
            <a:extLst>
              <a:ext uri="{FF2B5EF4-FFF2-40B4-BE49-F238E27FC236}">
                <a16:creationId xmlns:a16="http://schemas.microsoft.com/office/drawing/2014/main" id="{35764365-E7C5-4D86-BB08-61A0FAC2ACF2}"/>
              </a:ext>
            </a:extLst>
          </p:cNvPr>
          <p:cNvSpPr>
            <a:spLocks noGrp="1"/>
          </p:cNvSpPr>
          <p:nvPr>
            <p:ph type="sldNum" sz="quarter" idx="12"/>
          </p:nvPr>
        </p:nvSpPr>
        <p:spPr/>
        <p:txBody>
          <a:bodyPr/>
          <a:lstStyle/>
          <a:p>
            <a:fld id="{13D2E340-0663-474B-992C-9192B5C45E57}" type="slidenum">
              <a:rPr lang="en-ZA" smtClean="0"/>
              <a:t>31</a:t>
            </a:fld>
            <a:endParaRPr lang="en-ZA"/>
          </a:p>
        </p:txBody>
      </p:sp>
      <p:sp>
        <p:nvSpPr>
          <p:cNvPr id="4" name="TextBox 3">
            <a:extLst>
              <a:ext uri="{FF2B5EF4-FFF2-40B4-BE49-F238E27FC236}">
                <a16:creationId xmlns:a16="http://schemas.microsoft.com/office/drawing/2014/main" id="{5E875A49-7B7E-4EB1-92FB-9DC8856D34A0}"/>
              </a:ext>
            </a:extLst>
          </p:cNvPr>
          <p:cNvSpPr txBox="1"/>
          <p:nvPr/>
        </p:nvSpPr>
        <p:spPr>
          <a:xfrm>
            <a:off x="1173332" y="1475580"/>
            <a:ext cx="10216718" cy="4832092"/>
          </a:xfrm>
          <a:prstGeom prst="rect">
            <a:avLst/>
          </a:prstGeom>
          <a:noFill/>
        </p:spPr>
        <p:txBody>
          <a:bodyPr wrap="square" rtlCol="0">
            <a:spAutoFit/>
          </a:bodyPr>
          <a:lstStyle/>
          <a:p>
            <a:r>
              <a:rPr lang="en-US" sz="2800" dirty="0"/>
              <a:t>“Use Messages with your Mac”</a:t>
            </a:r>
          </a:p>
          <a:p>
            <a:r>
              <a:rPr lang="en-US" sz="2800" dirty="0"/>
              <a:t>Apple Support, Sept. 24, 2018</a:t>
            </a:r>
          </a:p>
          <a:p>
            <a:r>
              <a:rPr lang="en-US" sz="2800" dirty="0">
                <a:hlinkClick r:id="rId2"/>
              </a:rPr>
              <a:t>https://support.apple.com/en-us/HT202549</a:t>
            </a:r>
            <a:endParaRPr lang="en-US" sz="2800" dirty="0"/>
          </a:p>
          <a:p>
            <a:endParaRPr lang="en-US" sz="2800" dirty="0"/>
          </a:p>
          <a:p>
            <a:r>
              <a:rPr lang="en-US" sz="2800" dirty="0"/>
              <a:t>“How to forward text messages on your iPhone”</a:t>
            </a:r>
          </a:p>
          <a:p>
            <a:r>
              <a:rPr lang="en-US" sz="2800" dirty="0"/>
              <a:t>Apple Support, March 12, 2019</a:t>
            </a:r>
          </a:p>
          <a:p>
            <a:r>
              <a:rPr lang="en-US" sz="2800" dirty="0">
                <a:hlinkClick r:id="rId3"/>
              </a:rPr>
              <a:t>https://support.apple.com/en-us/HT208386</a:t>
            </a:r>
            <a:endParaRPr lang="en-US" sz="2800" dirty="0"/>
          </a:p>
          <a:p>
            <a:endParaRPr lang="en-US" sz="2800" dirty="0"/>
          </a:p>
          <a:p>
            <a:r>
              <a:rPr lang="en-US" sz="2800" dirty="0"/>
              <a:t>“Keep all your messages in iCloud”</a:t>
            </a:r>
          </a:p>
          <a:p>
            <a:r>
              <a:rPr lang="en-US" sz="2800" dirty="0"/>
              <a:t>Apple Support, April 2, 2019</a:t>
            </a:r>
          </a:p>
          <a:p>
            <a:r>
              <a:rPr lang="en-US" sz="2800" dirty="0">
                <a:hlinkClick r:id="rId4"/>
              </a:rPr>
              <a:t>https://support.apple.com/en-us/HT208532</a:t>
            </a:r>
            <a:endParaRPr lang="en-US" sz="2800" dirty="0"/>
          </a:p>
        </p:txBody>
      </p:sp>
    </p:spTree>
    <p:extLst>
      <p:ext uri="{BB962C8B-B14F-4D97-AF65-F5344CB8AC3E}">
        <p14:creationId xmlns:p14="http://schemas.microsoft.com/office/powerpoint/2010/main" val="575768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1EA623-EF32-4C2B-9025-BC3D0E40887B}"/>
              </a:ext>
            </a:extLst>
          </p:cNvPr>
          <p:cNvSpPr>
            <a:spLocks noGrp="1"/>
          </p:cNvSpPr>
          <p:nvPr>
            <p:ph type="sldNum" sz="quarter" idx="12"/>
          </p:nvPr>
        </p:nvSpPr>
        <p:spPr/>
        <p:txBody>
          <a:bodyPr/>
          <a:lstStyle/>
          <a:p>
            <a:fld id="{13D2E340-0663-474B-992C-9192B5C45E57}" type="slidenum">
              <a:rPr lang="en-ZA" smtClean="0"/>
              <a:t>32</a:t>
            </a:fld>
            <a:endParaRPr lang="en-ZA"/>
          </a:p>
        </p:txBody>
      </p:sp>
      <p:sp>
        <p:nvSpPr>
          <p:cNvPr id="4" name="Rectangle 3">
            <a:extLst>
              <a:ext uri="{FF2B5EF4-FFF2-40B4-BE49-F238E27FC236}">
                <a16:creationId xmlns:a16="http://schemas.microsoft.com/office/drawing/2014/main" id="{66B559A9-B8C3-4DC4-A9A1-60D79C522FE4}"/>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FF2B5EF4-FFF2-40B4-BE49-F238E27FC236}">
                <a16:creationId xmlns:a16="http://schemas.microsoft.com/office/drawing/2014/main" id="{439DA2D9-759A-4860-8665-ED2CAD4937A8}"/>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1028" name="Picture 4">
            <a:extLst>
              <a:ext uri="{FF2B5EF4-FFF2-40B4-BE49-F238E27FC236}">
                <a16:creationId xmlns:a16="http://schemas.microsoft.com/office/drawing/2014/main" id="{8C9C66E0-75E2-497C-BAA9-A5B5D1E03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247" y="248192"/>
            <a:ext cx="8032759" cy="62351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05A606A-E333-465A-A9E9-DEA153F9B8F6}"/>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a:extLst>
              <a:ext uri="{FF2B5EF4-FFF2-40B4-BE49-F238E27FC236}">
                <a16:creationId xmlns:a16="http://schemas.microsoft.com/office/drawing/2014/main" id="{9ABB9B05-1FDB-4A05-B10A-470DDA2D3DAB}"/>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TextBox 7">
            <a:extLst>
              <a:ext uri="{FF2B5EF4-FFF2-40B4-BE49-F238E27FC236}">
                <a16:creationId xmlns:a16="http://schemas.microsoft.com/office/drawing/2014/main" id="{D7B4B9FC-C92E-4CC1-87DB-CBB20C41A805}"/>
              </a:ext>
            </a:extLst>
          </p:cNvPr>
          <p:cNvSpPr txBox="1"/>
          <p:nvPr/>
        </p:nvSpPr>
        <p:spPr>
          <a:xfrm rot="10800000" flipH="1" flipV="1">
            <a:off x="699079" y="1495410"/>
            <a:ext cx="3159242" cy="2954655"/>
          </a:xfrm>
          <a:prstGeom prst="rect">
            <a:avLst/>
          </a:prstGeom>
          <a:noFill/>
        </p:spPr>
        <p:txBody>
          <a:bodyPr wrap="square" rtlCol="0">
            <a:spAutoFit/>
          </a:bodyPr>
          <a:lstStyle/>
          <a:p>
            <a:pPr fontAlgn="base"/>
            <a:r>
              <a:rPr lang="en-US" sz="2400" b="1" i="1" u="sng" dirty="0"/>
              <a:t>Text messages:</a:t>
            </a:r>
            <a:r>
              <a:rPr lang="en-US" sz="2400" dirty="0"/>
              <a:t>​</a:t>
            </a:r>
          </a:p>
          <a:p>
            <a:pPr fontAlgn="base"/>
            <a:r>
              <a:rPr lang="en-US" sz="2400" dirty="0"/>
              <a:t>-copying from client’s phone​</a:t>
            </a:r>
          </a:p>
          <a:p>
            <a:pPr fontAlgn="base"/>
            <a:r>
              <a:rPr lang="en-US" sz="2400" dirty="0"/>
              <a:t>-exporting to PDF​</a:t>
            </a:r>
          </a:p>
          <a:p>
            <a:pPr fontAlgn="base"/>
            <a:r>
              <a:rPr lang="en-US" sz="2400" dirty="0"/>
              <a:t>-preserving messages for your file​</a:t>
            </a:r>
          </a:p>
          <a:p>
            <a:pPr fontAlgn="base"/>
            <a:r>
              <a:rPr lang="en-US" dirty="0"/>
              <a:t>​</a:t>
            </a:r>
          </a:p>
        </p:txBody>
      </p:sp>
    </p:spTree>
    <p:extLst>
      <p:ext uri="{BB962C8B-B14F-4D97-AF65-F5344CB8AC3E}">
        <p14:creationId xmlns:p14="http://schemas.microsoft.com/office/powerpoint/2010/main" val="90706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44" name="Group 43">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45"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6"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7"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8"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9"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0"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1"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2"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3"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4"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5"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6"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TextBox 2">
            <a:extLst>
              <a:ext uri="{FF2B5EF4-FFF2-40B4-BE49-F238E27FC236}">
                <a16:creationId xmlns:a16="http://schemas.microsoft.com/office/drawing/2014/main" id="{D01B861E-A12E-4156-B79A-6169FA0E535C}"/>
              </a:ext>
            </a:extLst>
          </p:cNvPr>
          <p:cNvSpPr txBox="1"/>
          <p:nvPr/>
        </p:nvSpPr>
        <p:spPr>
          <a:xfrm>
            <a:off x="1304103" y="1318591"/>
            <a:ext cx="5800929" cy="4220820"/>
          </a:xfrm>
          <a:prstGeom prst="rect">
            <a:avLst/>
          </a:prstGeom>
        </p:spPr>
        <p:txBody>
          <a:bodyPr vert="horz" lIns="91440" tIns="45720" rIns="91440" bIns="45720" rtlCol="0" anchor="ctr">
            <a:normAutofit/>
          </a:bodyPr>
          <a:lstStyle/>
          <a:p>
            <a:pPr algn="r">
              <a:spcBef>
                <a:spcPct val="0"/>
              </a:spcBef>
              <a:spcAft>
                <a:spcPts val="600"/>
              </a:spcAft>
            </a:pPr>
            <a:r>
              <a:rPr lang="en-US" sz="6600" kern="1200">
                <a:solidFill>
                  <a:schemeClr val="tx2">
                    <a:lumMod val="75000"/>
                  </a:schemeClr>
                </a:solidFill>
                <a:latin typeface="+mj-lt"/>
                <a:ea typeface="+mj-ea"/>
                <a:cs typeface="+mj-cs"/>
              </a:rPr>
              <a:t>Thank you</a:t>
            </a:r>
          </a:p>
        </p:txBody>
      </p:sp>
      <p:sp>
        <p:nvSpPr>
          <p:cNvPr id="2" name="Slide Number Placeholder 1">
            <a:extLst>
              <a:ext uri="{FF2B5EF4-FFF2-40B4-BE49-F238E27FC236}">
                <a16:creationId xmlns:a16="http://schemas.microsoft.com/office/drawing/2014/main" id="{7A443C49-E252-4268-94C6-B2E408FF0331}"/>
              </a:ext>
            </a:extLst>
          </p:cNvPr>
          <p:cNvSpPr>
            <a:spLocks noGrp="1"/>
          </p:cNvSpPr>
          <p:nvPr>
            <p:ph type="sldNum" sz="quarter" idx="12"/>
          </p:nvPr>
        </p:nvSpPr>
        <p:spPr>
          <a:xfrm>
            <a:off x="151790" y="3246438"/>
            <a:ext cx="834462" cy="411162"/>
          </a:xfrm>
        </p:spPr>
        <p:txBody>
          <a:bodyPr vert="horz" lIns="91440" tIns="45720" rIns="91440" bIns="45720" rtlCol="0" anchor="ctr">
            <a:normAutofit/>
          </a:bodyPr>
          <a:lstStyle/>
          <a:p>
            <a:pPr>
              <a:spcAft>
                <a:spcPts val="600"/>
              </a:spcAft>
            </a:pPr>
            <a:fld id="{13D2E340-0663-474B-992C-9192B5C45E57}" type="slidenum">
              <a:rPr lang="en-US" sz="2000" kern="1200">
                <a:solidFill>
                  <a:schemeClr val="accent1"/>
                </a:solidFill>
                <a:latin typeface="+mn-lt"/>
                <a:ea typeface="+mn-ea"/>
                <a:cs typeface="+mn-cs"/>
              </a:rPr>
              <a:pPr>
                <a:spcAft>
                  <a:spcPts val="600"/>
                </a:spcAft>
              </a:pPr>
              <a:t>33</a:t>
            </a:fld>
            <a:endParaRPr lang="en-US" sz="2000" kern="1200">
              <a:solidFill>
                <a:schemeClr val="accent1"/>
              </a:solidFill>
              <a:latin typeface="+mn-lt"/>
              <a:ea typeface="+mn-ea"/>
              <a:cs typeface="+mn-cs"/>
            </a:endParaRPr>
          </a:p>
        </p:txBody>
      </p:sp>
      <p:cxnSp>
        <p:nvCxnSpPr>
          <p:cNvPr id="58" name="Straight Connector 57">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06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5BF8AB-3D4B-4CAE-AC92-AE0CC761032C}"/>
              </a:ext>
            </a:extLst>
          </p:cNvPr>
          <p:cNvSpPr>
            <a:spLocks noGrp="1"/>
          </p:cNvSpPr>
          <p:nvPr>
            <p:ph type="sldNum" sz="quarter" idx="12"/>
          </p:nvPr>
        </p:nvSpPr>
        <p:spPr/>
        <p:txBody>
          <a:bodyPr/>
          <a:lstStyle/>
          <a:p>
            <a:fld id="{13D2E340-0663-474B-992C-9192B5C45E57}" type="slidenum">
              <a:rPr lang="en-ZA" smtClean="0"/>
              <a:t>4</a:t>
            </a:fld>
            <a:endParaRPr lang="en-ZA"/>
          </a:p>
        </p:txBody>
      </p:sp>
      <p:sp>
        <p:nvSpPr>
          <p:cNvPr id="17" name="Title 21">
            <a:extLst>
              <a:ext uri="{FF2B5EF4-FFF2-40B4-BE49-F238E27FC236}">
                <a16:creationId xmlns:a16="http://schemas.microsoft.com/office/drawing/2014/main" id="{3E1B7E6B-B20E-4612-85F5-F4C96BD0E406}"/>
              </a:ext>
            </a:extLst>
          </p:cNvPr>
          <p:cNvSpPr txBox="1">
            <a:spLocks/>
          </p:cNvSpPr>
          <p:nvPr/>
        </p:nvSpPr>
        <p:spPr>
          <a:xfrm>
            <a:off x="3233931" y="1536191"/>
            <a:ext cx="5724136" cy="1892795"/>
          </a:xfrm>
          <a:prstGeom prst="rect">
            <a:avLst/>
          </a:prstGeom>
        </p:spPr>
        <p:txBody>
          <a:bodyPr>
            <a:normAutofit lnSpcReduction="10000"/>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r>
              <a:rPr lang="en-US" sz="7800" i="0" dirty="0"/>
              <a:t>RPC 1.1</a:t>
            </a:r>
          </a:p>
          <a:p>
            <a:pPr algn="ctr"/>
            <a:r>
              <a:rPr lang="en-US" sz="6000" i="0" dirty="0"/>
              <a:t> COMPETENCE</a:t>
            </a:r>
          </a:p>
        </p:txBody>
      </p:sp>
      <p:sp>
        <p:nvSpPr>
          <p:cNvPr id="18" name="Text Placeholder 2">
            <a:extLst>
              <a:ext uri="{FF2B5EF4-FFF2-40B4-BE49-F238E27FC236}">
                <a16:creationId xmlns:a16="http://schemas.microsoft.com/office/drawing/2014/main" id="{315A574B-BABC-443F-B431-F0B98714A9C8}"/>
              </a:ext>
            </a:extLst>
          </p:cNvPr>
          <p:cNvSpPr txBox="1">
            <a:spLocks/>
          </p:cNvSpPr>
          <p:nvPr/>
        </p:nvSpPr>
        <p:spPr>
          <a:xfrm>
            <a:off x="1319783" y="3773425"/>
            <a:ext cx="9552432" cy="1548384"/>
          </a:xfrm>
          <a:prstGeom prst="rect">
            <a:avLst/>
          </a:prstGeom>
        </p:spPr>
        <p:txBody>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algn="ctr"/>
            <a:r>
              <a:rPr lang="en-US" dirty="0">
                <a:latin typeface="+mj-lt"/>
              </a:rPr>
              <a:t>A lawyer shall provide competent representation to a client. Competent representation requires the legal knowledge, skill, thoroughness, and preparation reasonably necessary for the representation.</a:t>
            </a:r>
            <a:endParaRPr lang="en-ZA" dirty="0">
              <a:latin typeface="+mj-lt"/>
            </a:endParaRPr>
          </a:p>
        </p:txBody>
      </p:sp>
      <p:cxnSp>
        <p:nvCxnSpPr>
          <p:cNvPr id="20" name="Straight Connector 19">
            <a:extLst>
              <a:ext uri="{FF2B5EF4-FFF2-40B4-BE49-F238E27FC236}">
                <a16:creationId xmlns:a16="http://schemas.microsoft.com/office/drawing/2014/main" id="{121D5407-7667-4CD0-8B05-4FFC050241D1}"/>
              </a:ext>
            </a:extLst>
          </p:cNvPr>
          <p:cNvCxnSpPr/>
          <p:nvPr/>
        </p:nvCxnSpPr>
        <p:spPr>
          <a:xfrm>
            <a:off x="713232" y="0"/>
            <a:ext cx="0" cy="3127248"/>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93A62F37-AAB4-49F6-84BF-0EC5224E5EF0}"/>
              </a:ext>
            </a:extLst>
          </p:cNvPr>
          <p:cNvCxnSpPr>
            <a:cxnSpLocks/>
          </p:cNvCxnSpPr>
          <p:nvPr/>
        </p:nvCxnSpPr>
        <p:spPr>
          <a:xfrm flipH="1">
            <a:off x="7690104" y="591312"/>
            <a:ext cx="4501895" cy="0"/>
          </a:xfrm>
          <a:prstGeom prst="line">
            <a:avLst/>
          </a:prstGeom>
          <a:ln w="19050"/>
        </p:spPr>
        <p:style>
          <a:lnRef idx="1">
            <a:schemeClr val="dk1"/>
          </a:lnRef>
          <a:fillRef idx="0">
            <a:schemeClr val="dk1"/>
          </a:fillRef>
          <a:effectRef idx="0">
            <a:schemeClr val="dk1"/>
          </a:effectRef>
          <a:fontRef idx="minor">
            <a:schemeClr val="tx1"/>
          </a:fontRef>
        </p:style>
      </p:cxnSp>
      <p:pic>
        <p:nvPicPr>
          <p:cNvPr id="7" name="Graphic 6" descr="Gavel">
            <a:extLst>
              <a:ext uri="{FF2B5EF4-FFF2-40B4-BE49-F238E27FC236}">
                <a16:creationId xmlns:a16="http://schemas.microsoft.com/office/drawing/2014/main" id="{6E34D544-78D0-4007-8321-867B58D12A9A}"/>
              </a:ext>
            </a:extLst>
          </p:cNvPr>
          <p:cNvPicPr>
            <a:picLocks noChangeAspect="1"/>
          </p:cNvPicPr>
          <p:nvPr/>
        </p:nvPicPr>
        <p:blipFill>
          <a:blip r:embed="rId2">
            <a:alphaModFix amt="5000"/>
            <a:extLst>
              <a:ext uri="{96DAC541-7B7A-43D3-8B79-37D633B846F1}">
                <asvg:svgBlip xmlns:asvg="http://schemas.microsoft.com/office/drawing/2016/SVG/main" r:embed="rId3"/>
              </a:ext>
            </a:extLst>
          </a:blip>
          <a:stretch>
            <a:fillRect/>
          </a:stretch>
        </p:blipFill>
        <p:spPr>
          <a:xfrm>
            <a:off x="2503081" y="-163918"/>
            <a:ext cx="7185836" cy="7185836"/>
          </a:xfrm>
          <a:prstGeom prst="rect">
            <a:avLst/>
          </a:prstGeom>
        </p:spPr>
      </p:pic>
    </p:spTree>
    <p:extLst>
      <p:ext uri="{BB962C8B-B14F-4D97-AF65-F5344CB8AC3E}">
        <p14:creationId xmlns:p14="http://schemas.microsoft.com/office/powerpoint/2010/main" val="1180566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B7E0D6-7BFD-4BFD-B9EE-A086932E0BFE}"/>
              </a:ext>
            </a:extLst>
          </p:cNvPr>
          <p:cNvSpPr>
            <a:spLocks noGrp="1"/>
          </p:cNvSpPr>
          <p:nvPr>
            <p:ph type="title"/>
          </p:nvPr>
        </p:nvSpPr>
        <p:spPr>
          <a:xfrm>
            <a:off x="2473042" y="1379396"/>
            <a:ext cx="8296654" cy="1714227"/>
          </a:xfrm>
        </p:spPr>
        <p:txBody>
          <a:bodyPr>
            <a:noAutofit/>
          </a:bodyPr>
          <a:lstStyle/>
          <a:p>
            <a:pPr algn="ctr"/>
            <a:r>
              <a:rPr lang="en-US" sz="6600" dirty="0"/>
              <a:t>RPC 1.1 </a:t>
            </a:r>
            <a:br>
              <a:rPr lang="en-US" sz="6600" dirty="0"/>
            </a:br>
            <a:r>
              <a:rPr lang="en-US" sz="6600" dirty="0"/>
              <a:t>Comment [8]</a:t>
            </a:r>
          </a:p>
        </p:txBody>
      </p:sp>
      <p:sp>
        <p:nvSpPr>
          <p:cNvPr id="6" name="Text Placeholder 5">
            <a:extLst>
              <a:ext uri="{FF2B5EF4-FFF2-40B4-BE49-F238E27FC236}">
                <a16:creationId xmlns:a16="http://schemas.microsoft.com/office/drawing/2014/main" id="{D6382939-6D5E-434E-981A-16E533951319}"/>
              </a:ext>
            </a:extLst>
          </p:cNvPr>
          <p:cNvSpPr>
            <a:spLocks noGrp="1"/>
          </p:cNvSpPr>
          <p:nvPr>
            <p:ph type="body" idx="1"/>
          </p:nvPr>
        </p:nvSpPr>
        <p:spPr>
          <a:xfrm>
            <a:off x="3685001" y="3695474"/>
            <a:ext cx="7084695" cy="1783130"/>
          </a:xfrm>
        </p:spPr>
        <p:txBody>
          <a:bodyPr>
            <a:normAutofit/>
          </a:bodyPr>
          <a:lstStyle/>
          <a:p>
            <a:r>
              <a:rPr lang="en-US" sz="1800" i="0" dirty="0">
                <a:latin typeface="+mj-lt"/>
              </a:rPr>
              <a:t>To maintain the requisite knowledge and skill, a lawyer should keep abreast of changes in the law and its practice, including the benefits and risks associated with relevant technology, engage in continuing study and education, and comply with all continuing legal education requirements to which the lawyer is subject.</a:t>
            </a:r>
            <a:endParaRPr lang="en-US" sz="1800" dirty="0">
              <a:latin typeface="+mj-lt"/>
            </a:endParaRPr>
          </a:p>
        </p:txBody>
      </p:sp>
      <p:sp>
        <p:nvSpPr>
          <p:cNvPr id="2" name="Slide Number Placeholder 1">
            <a:extLst>
              <a:ext uri="{FF2B5EF4-FFF2-40B4-BE49-F238E27FC236}">
                <a16:creationId xmlns:a16="http://schemas.microsoft.com/office/drawing/2014/main" id="{AD6E2C0B-182E-42ED-B19F-7EE66B1D89F0}"/>
              </a:ext>
            </a:extLst>
          </p:cNvPr>
          <p:cNvSpPr>
            <a:spLocks noGrp="1"/>
          </p:cNvSpPr>
          <p:nvPr>
            <p:ph type="sldNum" sz="quarter" idx="12"/>
          </p:nvPr>
        </p:nvSpPr>
        <p:spPr/>
        <p:txBody>
          <a:bodyPr/>
          <a:lstStyle/>
          <a:p>
            <a:fld id="{13D2E340-0663-474B-992C-9192B5C45E57}" type="slidenum">
              <a:rPr lang="en-ZA" smtClean="0"/>
              <a:t>5</a:t>
            </a:fld>
            <a:endParaRPr lang="en-ZA"/>
          </a:p>
        </p:txBody>
      </p:sp>
      <p:pic>
        <p:nvPicPr>
          <p:cNvPr id="8" name="Graphic 7" descr="Head with Gears">
            <a:extLst>
              <a:ext uri="{FF2B5EF4-FFF2-40B4-BE49-F238E27FC236}">
                <a16:creationId xmlns:a16="http://schemas.microsoft.com/office/drawing/2014/main" id="{A9C4DF86-30E0-48ED-A265-9DC96E4A9B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488" y="2514650"/>
            <a:ext cx="3078885" cy="3078885"/>
          </a:xfrm>
          <a:prstGeom prst="rect">
            <a:avLst/>
          </a:prstGeom>
        </p:spPr>
      </p:pic>
    </p:spTree>
    <p:extLst>
      <p:ext uri="{BB962C8B-B14F-4D97-AF65-F5344CB8AC3E}">
        <p14:creationId xmlns:p14="http://schemas.microsoft.com/office/powerpoint/2010/main" val="2183748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10000"/>
                <a:lumOff val="90000"/>
              </a:schemeClr>
            </a:gs>
            <a:gs pos="35000">
              <a:schemeClr val="accent6">
                <a:lumMod val="45000"/>
                <a:lumOff val="55000"/>
              </a:schemeClr>
            </a:gs>
            <a:gs pos="61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D30775-E195-4C4C-93B0-0261753A3724}"/>
              </a:ext>
            </a:extLst>
          </p:cNvPr>
          <p:cNvSpPr>
            <a:spLocks noGrp="1"/>
          </p:cNvSpPr>
          <p:nvPr>
            <p:ph type="sldNum" sz="quarter" idx="12"/>
          </p:nvPr>
        </p:nvSpPr>
        <p:spPr/>
        <p:txBody>
          <a:bodyPr/>
          <a:lstStyle/>
          <a:p>
            <a:fld id="{13D2E340-0663-474B-992C-9192B5C45E57}" type="slidenum">
              <a:rPr lang="en-ZA" smtClean="0"/>
              <a:t>6</a:t>
            </a:fld>
            <a:endParaRPr lang="en-ZA"/>
          </a:p>
        </p:txBody>
      </p:sp>
      <p:sp>
        <p:nvSpPr>
          <p:cNvPr id="6" name="Title 5">
            <a:extLst>
              <a:ext uri="{FF2B5EF4-FFF2-40B4-BE49-F238E27FC236}">
                <a16:creationId xmlns:a16="http://schemas.microsoft.com/office/drawing/2014/main" id="{CD2D1C51-C551-492A-BCD0-912115EA7D5C}"/>
              </a:ext>
            </a:extLst>
          </p:cNvPr>
          <p:cNvSpPr>
            <a:spLocks noGrp="1"/>
          </p:cNvSpPr>
          <p:nvPr>
            <p:ph type="title" idx="4294967295"/>
          </p:nvPr>
        </p:nvSpPr>
        <p:spPr>
          <a:xfrm>
            <a:off x="0" y="3243263"/>
            <a:ext cx="11887200" cy="785812"/>
          </a:xfrm>
        </p:spPr>
        <p:txBody>
          <a:bodyPr>
            <a:noAutofit/>
          </a:bodyPr>
          <a:lstStyle/>
          <a:p>
            <a:pPr algn="ctr"/>
            <a:r>
              <a:rPr lang="en-US" sz="3100" b="1" i="0" dirty="0">
                <a:solidFill>
                  <a:schemeClr val="tx1">
                    <a:lumMod val="95000"/>
                    <a:lumOff val="5000"/>
                  </a:schemeClr>
                </a:solidFill>
                <a:latin typeface="Castellar" panose="020A0402060406010301" pitchFamily="18" charset="0"/>
              </a:rPr>
              <a:t>Tennessee Formal Ethics Opinion 2015-F-159(2015)</a:t>
            </a:r>
          </a:p>
        </p:txBody>
      </p:sp>
      <p:sp>
        <p:nvSpPr>
          <p:cNvPr id="22" name="Rectangle 21">
            <a:extLst>
              <a:ext uri="{FF2B5EF4-FFF2-40B4-BE49-F238E27FC236}">
                <a16:creationId xmlns:a16="http://schemas.microsoft.com/office/drawing/2014/main" id="{EC535DCC-BAFE-4589-8151-AD6A3D9372FD}"/>
              </a:ext>
            </a:extLst>
          </p:cNvPr>
          <p:cNvSpPr/>
          <p:nvPr/>
        </p:nvSpPr>
        <p:spPr>
          <a:xfrm>
            <a:off x="0" y="6183113"/>
            <a:ext cx="12191999" cy="6748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896B68B-422A-4A7A-893E-7928D1245B5B}"/>
              </a:ext>
            </a:extLst>
          </p:cNvPr>
          <p:cNvSpPr/>
          <p:nvPr/>
        </p:nvSpPr>
        <p:spPr>
          <a:xfrm>
            <a:off x="-1" y="0"/>
            <a:ext cx="12191999" cy="6748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descr="Board of Professional Responsibility - Google Chrome">
            <a:extLst>
              <a:ext uri="{FF2B5EF4-FFF2-40B4-BE49-F238E27FC236}">
                <a16:creationId xmlns:a16="http://schemas.microsoft.com/office/drawing/2014/main" id="{A281FDAE-80F1-43C1-8F83-144124BD1443}"/>
              </a:ext>
            </a:extLst>
          </p:cNvPr>
          <p:cNvPicPr>
            <a:picLocks noChangeAspect="1"/>
          </p:cNvPicPr>
          <p:nvPr/>
        </p:nvPicPr>
        <p:blipFill rotWithShape="1">
          <a:blip r:embed="rId2">
            <a:alphaModFix amt="20000"/>
          </a:blip>
          <a:srcRect l="18853" t="8036" r="21562"/>
          <a:stretch/>
        </p:blipFill>
        <p:spPr>
          <a:xfrm>
            <a:off x="2688336" y="551105"/>
            <a:ext cx="6501384" cy="6306895"/>
          </a:xfrm>
          <a:prstGeom prst="rect">
            <a:avLst/>
          </a:prstGeom>
        </p:spPr>
      </p:pic>
    </p:spTree>
    <p:extLst>
      <p:ext uri="{BB962C8B-B14F-4D97-AF65-F5344CB8AC3E}">
        <p14:creationId xmlns:p14="http://schemas.microsoft.com/office/powerpoint/2010/main" val="2635091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A47B8C-9F55-4158-9A2C-E9FFF704432B}"/>
              </a:ext>
            </a:extLst>
          </p:cNvPr>
          <p:cNvSpPr>
            <a:spLocks noGrp="1"/>
          </p:cNvSpPr>
          <p:nvPr>
            <p:ph type="sldNum" sz="quarter" idx="12"/>
          </p:nvPr>
        </p:nvSpPr>
        <p:spPr/>
        <p:txBody>
          <a:bodyPr/>
          <a:lstStyle/>
          <a:p>
            <a:fld id="{13D2E340-0663-474B-992C-9192B5C45E57}" type="slidenum">
              <a:rPr lang="en-ZA" smtClean="0"/>
              <a:t>7</a:t>
            </a:fld>
            <a:endParaRPr lang="en-ZA"/>
          </a:p>
        </p:txBody>
      </p:sp>
      <p:sp>
        <p:nvSpPr>
          <p:cNvPr id="3" name="Title 4">
            <a:extLst>
              <a:ext uri="{FF2B5EF4-FFF2-40B4-BE49-F238E27FC236}">
                <a16:creationId xmlns:a16="http://schemas.microsoft.com/office/drawing/2014/main" id="{22D52A8C-6D49-4110-9182-A416A47A9856}"/>
              </a:ext>
            </a:extLst>
          </p:cNvPr>
          <p:cNvSpPr txBox="1">
            <a:spLocks/>
          </p:cNvSpPr>
          <p:nvPr/>
        </p:nvSpPr>
        <p:spPr>
          <a:xfrm>
            <a:off x="2772863" y="787782"/>
            <a:ext cx="8296654" cy="5611823"/>
          </a:xfrm>
          <a:prstGeom prst="rect">
            <a:avLst/>
          </a:prstGeom>
        </p:spPr>
        <p:txBody>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ctr"/>
            <a:br>
              <a:rPr lang="en-US" dirty="0"/>
            </a:br>
            <a:br>
              <a:rPr lang="en-US" dirty="0"/>
            </a:br>
            <a:r>
              <a:rPr lang="en-US" dirty="0"/>
              <a:t>What could go wrong with communicating with clients by text?</a:t>
            </a:r>
            <a:br>
              <a:rPr lang="en-US" dirty="0"/>
            </a:br>
            <a:br>
              <a:rPr lang="en-US" dirty="0"/>
            </a:br>
            <a:br>
              <a:rPr lang="en-US" dirty="0"/>
            </a:br>
            <a:endParaRPr lang="en-US" dirty="0"/>
          </a:p>
        </p:txBody>
      </p:sp>
      <p:pic>
        <p:nvPicPr>
          <p:cNvPr id="4" name="Graphic 3" descr="Gavel">
            <a:extLst>
              <a:ext uri="{FF2B5EF4-FFF2-40B4-BE49-F238E27FC236}">
                <a16:creationId xmlns:a16="http://schemas.microsoft.com/office/drawing/2014/main" id="{83AC20B4-F2CE-42A7-A97F-7C459EE5E88E}"/>
              </a:ext>
            </a:extLst>
          </p:cNvPr>
          <p:cNvPicPr>
            <a:picLocks noChangeAspect="1"/>
          </p:cNvPicPr>
          <p:nvPr/>
        </p:nvPicPr>
        <p:blipFill>
          <a:blip r:embed="rId2">
            <a:alphaModFix amt="5000"/>
            <a:extLst>
              <a:ext uri="{96DAC541-7B7A-43D3-8B79-37D633B846F1}">
                <asvg:svgBlip xmlns:asvg="http://schemas.microsoft.com/office/drawing/2016/SVG/main" r:embed="rId3"/>
              </a:ext>
            </a:extLst>
          </a:blip>
          <a:stretch>
            <a:fillRect/>
          </a:stretch>
        </p:blipFill>
        <p:spPr>
          <a:xfrm>
            <a:off x="2503081" y="-163918"/>
            <a:ext cx="7185836" cy="7185836"/>
          </a:xfrm>
          <a:prstGeom prst="rect">
            <a:avLst/>
          </a:prstGeom>
        </p:spPr>
      </p:pic>
    </p:spTree>
    <p:extLst>
      <p:ext uri="{BB962C8B-B14F-4D97-AF65-F5344CB8AC3E}">
        <p14:creationId xmlns:p14="http://schemas.microsoft.com/office/powerpoint/2010/main" val="3124404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A1656D-0D03-436D-B42E-14E1D41BCE12}"/>
              </a:ext>
            </a:extLst>
          </p:cNvPr>
          <p:cNvSpPr>
            <a:spLocks noGrp="1"/>
          </p:cNvSpPr>
          <p:nvPr>
            <p:ph type="sldNum" sz="quarter" idx="12"/>
          </p:nvPr>
        </p:nvSpPr>
        <p:spPr/>
        <p:txBody>
          <a:bodyPr/>
          <a:lstStyle/>
          <a:p>
            <a:fld id="{13D2E340-0663-474B-992C-9192B5C45E57}" type="slidenum">
              <a:rPr lang="en-ZA" smtClean="0"/>
              <a:t>8</a:t>
            </a:fld>
            <a:endParaRPr lang="en-ZA"/>
          </a:p>
        </p:txBody>
      </p:sp>
      <p:sp>
        <p:nvSpPr>
          <p:cNvPr id="3" name="TextBox 2">
            <a:extLst>
              <a:ext uri="{FF2B5EF4-FFF2-40B4-BE49-F238E27FC236}">
                <a16:creationId xmlns:a16="http://schemas.microsoft.com/office/drawing/2014/main" id="{350368E1-6E07-4A6C-8BEE-AB1BE9550D8A}"/>
              </a:ext>
            </a:extLst>
          </p:cNvPr>
          <p:cNvSpPr txBox="1"/>
          <p:nvPr/>
        </p:nvSpPr>
        <p:spPr>
          <a:xfrm>
            <a:off x="2131674" y="1305341"/>
            <a:ext cx="9352547" cy="4247317"/>
          </a:xfrm>
          <a:prstGeom prst="rect">
            <a:avLst/>
          </a:prstGeom>
          <a:noFill/>
        </p:spPr>
        <p:txBody>
          <a:bodyPr wrap="square" rtlCol="0">
            <a:spAutoFit/>
          </a:bodyPr>
          <a:lstStyle/>
          <a:p>
            <a:pPr algn="ctr"/>
            <a:r>
              <a:rPr lang="en-US" sz="5400" b="1" dirty="0">
                <a:latin typeface="+mj-lt"/>
              </a:rPr>
              <a:t>Problem #1</a:t>
            </a:r>
            <a:br>
              <a:rPr lang="en-US" sz="5400" dirty="0">
                <a:latin typeface="+mj-lt"/>
              </a:rPr>
            </a:br>
            <a:r>
              <a:rPr lang="en-US" sz="5400" b="1" i="1" dirty="0">
                <a:latin typeface="+mj-lt"/>
              </a:rPr>
              <a:t>Confidentiality</a:t>
            </a:r>
            <a:br>
              <a:rPr lang="en-US" sz="5400" i="1" dirty="0">
                <a:latin typeface="+mj-lt"/>
              </a:rPr>
            </a:br>
            <a:r>
              <a:rPr lang="en-US" sz="5400" dirty="0">
                <a:latin typeface="+mj-lt"/>
              </a:rPr>
              <a:t>You send the text to the wrong person.</a:t>
            </a:r>
            <a:br>
              <a:rPr lang="en-US" sz="5400" dirty="0"/>
            </a:br>
            <a:endParaRPr lang="en-US" sz="5400" dirty="0"/>
          </a:p>
        </p:txBody>
      </p:sp>
      <p:pic>
        <p:nvPicPr>
          <p:cNvPr id="4" name="Graphic 3" descr="Gavel">
            <a:extLst>
              <a:ext uri="{FF2B5EF4-FFF2-40B4-BE49-F238E27FC236}">
                <a16:creationId xmlns:a16="http://schemas.microsoft.com/office/drawing/2014/main" id="{5D64A541-C3D5-443E-AC59-F9B27D188F87}"/>
              </a:ext>
            </a:extLst>
          </p:cNvPr>
          <p:cNvPicPr>
            <a:picLocks noChangeAspect="1"/>
          </p:cNvPicPr>
          <p:nvPr/>
        </p:nvPicPr>
        <p:blipFill>
          <a:blip r:embed="rId2">
            <a:alphaModFix amt="5000"/>
            <a:extLst>
              <a:ext uri="{96DAC541-7B7A-43D3-8B79-37D633B846F1}">
                <asvg:svgBlip xmlns:asvg="http://schemas.microsoft.com/office/drawing/2016/SVG/main" r:embed="rId3"/>
              </a:ext>
            </a:extLst>
          </a:blip>
          <a:stretch>
            <a:fillRect/>
          </a:stretch>
        </p:blipFill>
        <p:spPr>
          <a:xfrm>
            <a:off x="2503081" y="-163918"/>
            <a:ext cx="7185836" cy="7185836"/>
          </a:xfrm>
          <a:prstGeom prst="rect">
            <a:avLst/>
          </a:prstGeom>
        </p:spPr>
      </p:pic>
    </p:spTree>
    <p:extLst>
      <p:ext uri="{BB962C8B-B14F-4D97-AF65-F5344CB8AC3E}">
        <p14:creationId xmlns:p14="http://schemas.microsoft.com/office/powerpoint/2010/main" val="132908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5E1959-B90C-4758-A201-008249D3C6E7}"/>
              </a:ext>
            </a:extLst>
          </p:cNvPr>
          <p:cNvSpPr>
            <a:spLocks noGrp="1"/>
          </p:cNvSpPr>
          <p:nvPr>
            <p:ph type="sldNum" sz="quarter" idx="12"/>
          </p:nvPr>
        </p:nvSpPr>
        <p:spPr/>
        <p:txBody>
          <a:bodyPr/>
          <a:lstStyle/>
          <a:p>
            <a:fld id="{13D2E340-0663-474B-992C-9192B5C45E57}" type="slidenum">
              <a:rPr lang="en-ZA" smtClean="0"/>
              <a:t>9</a:t>
            </a:fld>
            <a:endParaRPr lang="en-ZA"/>
          </a:p>
        </p:txBody>
      </p:sp>
      <p:pic>
        <p:nvPicPr>
          <p:cNvPr id="4" name="Picture 3">
            <a:extLst>
              <a:ext uri="{FF2B5EF4-FFF2-40B4-BE49-F238E27FC236}">
                <a16:creationId xmlns:a16="http://schemas.microsoft.com/office/drawing/2014/main" id="{82935BD4-1BD7-48A8-9BA7-6736D6339928}"/>
              </a:ext>
            </a:extLst>
          </p:cNvPr>
          <p:cNvPicPr>
            <a:picLocks noChangeAspect="1"/>
          </p:cNvPicPr>
          <p:nvPr/>
        </p:nvPicPr>
        <p:blipFill>
          <a:blip r:embed="rId2"/>
          <a:stretch>
            <a:fillRect/>
          </a:stretch>
        </p:blipFill>
        <p:spPr>
          <a:xfrm>
            <a:off x="4183726" y="787782"/>
            <a:ext cx="4499624" cy="4856914"/>
          </a:xfrm>
          <a:prstGeom prst="rect">
            <a:avLst/>
          </a:prstGeom>
        </p:spPr>
      </p:pic>
      <p:sp>
        <p:nvSpPr>
          <p:cNvPr id="3" name="Rectangle 2">
            <a:extLst>
              <a:ext uri="{FF2B5EF4-FFF2-40B4-BE49-F238E27FC236}">
                <a16:creationId xmlns:a16="http://schemas.microsoft.com/office/drawing/2014/main" id="{9218865D-9C1C-4422-97ED-6BDAB8FDFD22}"/>
              </a:ext>
            </a:extLst>
          </p:cNvPr>
          <p:cNvSpPr/>
          <p:nvPr/>
        </p:nvSpPr>
        <p:spPr>
          <a:xfrm>
            <a:off x="4782312" y="3767328"/>
            <a:ext cx="356616" cy="182880"/>
          </a:xfrm>
          <a:prstGeom prst="rect">
            <a:avLst/>
          </a:prstGeom>
          <a:pattFill prst="dashVert">
            <a:fgClr>
              <a:schemeClr val="tx2">
                <a:lumMod val="20000"/>
                <a:lumOff val="80000"/>
              </a:schemeClr>
            </a:fgClr>
            <a:bgClr>
              <a:srgbClr val="D2D2D2"/>
            </a:bgClr>
          </a:pattFill>
          <a:ln>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79197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4284A5-B91B-44CE-AA98-D113F7E92098}">
  <ds:schemaRefs>
    <ds:schemaRef ds:uri="http://schemas.microsoft.com/office/2006/documentManagement/types"/>
    <ds:schemaRef ds:uri="http://www.w3.org/XML/1998/namespace"/>
    <ds:schemaRef ds:uri="http://purl.org/dc/elements/1.1/"/>
    <ds:schemaRef ds:uri="http://purl.org/dc/dcmitype/"/>
    <ds:schemaRef ds:uri="http://schemas.microsoft.com/office/2006/metadata/properties"/>
    <ds:schemaRef ds:uri="http://purl.org/dc/terms/"/>
    <ds:schemaRef ds:uri="6dc4bcd6-49db-4c07-9060-8acfc67cef9f"/>
    <ds:schemaRef ds:uri="http://schemas.openxmlformats.org/package/2006/metadata/core-properties"/>
    <ds:schemaRef ds:uri="http://schemas.microsoft.com/office/infopath/2007/PartnerControls"/>
    <ds:schemaRef ds:uri="fb0879af-3eba-417a-a55a-ffe6dcd6ca77"/>
    <ds:schemaRef ds:uri="http://schemas.microsoft.com/sharepoint/v3"/>
  </ds:schemaRefs>
</ds:datastoreItem>
</file>

<file path=customXml/itemProps2.xml><?xml version="1.0" encoding="utf-8"?>
<ds:datastoreItem xmlns:ds="http://schemas.openxmlformats.org/officeDocument/2006/customXml" ds:itemID="{C6FA4BFD-A0C4-48D8-A7A5-82C354709A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8C7708-2BC8-4D9C-B536-F8B43BD93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909</Words>
  <Application>Microsoft Office PowerPoint</Application>
  <PresentationFormat>Widescreen</PresentationFormat>
  <Paragraphs>125</Paragraphs>
  <Slides>33</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Andalus</vt:lpstr>
      <vt:lpstr>Arial</vt:lpstr>
      <vt:lpstr>Calibri</vt:lpstr>
      <vt:lpstr>Castellar</vt:lpstr>
      <vt:lpstr>Century Gothic</vt:lpstr>
      <vt:lpstr>Century Schoolbook</vt:lpstr>
      <vt:lpstr>Times New Roman</vt:lpstr>
      <vt:lpstr>Wingdings 3</vt:lpstr>
      <vt:lpstr>Wisp</vt:lpstr>
      <vt:lpstr>Practical &amp; Ethical Guidelines for Texting with Clients</vt:lpstr>
      <vt:lpstr>PowerPoint Presentation</vt:lpstr>
      <vt:lpstr>PowerPoint Presentation</vt:lpstr>
      <vt:lpstr>PowerPoint Presentation</vt:lpstr>
      <vt:lpstr>RPC 1.1  Comment [8]</vt:lpstr>
      <vt:lpstr>Tennessee Formal Ethics Opinion 2015-F-159(2015)</vt:lpstr>
      <vt:lpstr>PowerPoint Presentation</vt:lpstr>
      <vt:lpstr>PowerPoint Presentation</vt:lpstr>
      <vt:lpstr>PowerPoint Presentation</vt:lpstr>
      <vt:lpstr>PowerPoint Presentation</vt:lpstr>
      <vt:lpstr> CONFIDENTIALITY OF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Tennessee Formal Ethics Opinion 2015-F-160 (2015) </vt:lpstr>
      <vt:lpstr>PowerPoint Presentation</vt:lpstr>
      <vt:lpstr>PowerPoint Presentation</vt:lpstr>
      <vt:lpstr>How do I do this?  1. Screenshots/printing from your phone  2. Phone Apps / Text Archiving Apps (like iExplorer)  3. Windows 10:  Your Phone Companion  4. MacOS: iMessage (with text message forwarding turned on)</vt:lpstr>
      <vt:lpstr>Phone Apps / Text Archiving Apps</vt:lpstr>
      <vt:lpstr>Windows 10: Your Phone Companion</vt:lpstr>
      <vt:lpstr>MacOs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2019-10-21T15:12:15Z</dcterms:created>
  <dcterms:modified xsi:type="dcterms:W3CDTF">2019-10-21T15:57:02Z</dcterms:modified>
</cp:coreProperties>
</file>